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5"/>
  </p:notesMasterIdLst>
  <p:sldIdLst>
    <p:sldId id="300" r:id="rId5"/>
    <p:sldId id="402" r:id="rId6"/>
    <p:sldId id="403" r:id="rId7"/>
    <p:sldId id="404" r:id="rId8"/>
    <p:sldId id="405" r:id="rId9"/>
    <p:sldId id="406" r:id="rId10"/>
    <p:sldId id="407" r:id="rId11"/>
    <p:sldId id="408" r:id="rId12"/>
    <p:sldId id="409" r:id="rId13"/>
    <p:sldId id="410" r:id="rId14"/>
    <p:sldId id="412" r:id="rId15"/>
    <p:sldId id="413" r:id="rId16"/>
    <p:sldId id="414" r:id="rId17"/>
    <p:sldId id="415" r:id="rId18"/>
    <p:sldId id="401" r:id="rId19"/>
    <p:sldId id="416" r:id="rId20"/>
    <p:sldId id="417" r:id="rId21"/>
    <p:sldId id="418" r:id="rId22"/>
    <p:sldId id="419" r:id="rId23"/>
    <p:sldId id="420" r:id="rId24"/>
    <p:sldId id="421" r:id="rId25"/>
    <p:sldId id="423" r:id="rId26"/>
    <p:sldId id="424" r:id="rId27"/>
    <p:sldId id="426" r:id="rId28"/>
    <p:sldId id="427" r:id="rId29"/>
    <p:sldId id="428" r:id="rId30"/>
    <p:sldId id="429" r:id="rId31"/>
    <p:sldId id="430" r:id="rId32"/>
    <p:sldId id="431" r:id="rId33"/>
    <p:sldId id="432" r:id="rId34"/>
  </p:sldIdLst>
  <p:sldSz cx="12192000" cy="6858000"/>
  <p:notesSz cx="6735763" cy="9866313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CEA"/>
    <a:srgbClr val="5B9BD5"/>
    <a:srgbClr val="FFDF67"/>
    <a:srgbClr val="DAE3F3"/>
    <a:srgbClr val="9DC3E6"/>
    <a:srgbClr val="E7E6E6"/>
    <a:srgbClr val="000000"/>
    <a:srgbClr val="020202"/>
    <a:srgbClr val="A9D18E"/>
    <a:srgbClr val="8497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38"/>
    <p:restoredTop sz="94578" autoAdjust="0"/>
  </p:normalViewPr>
  <p:slideViewPr>
    <p:cSldViewPr snapToGrid="0">
      <p:cViewPr varScale="1">
        <p:scale>
          <a:sx n="207" d="100"/>
          <a:sy n="207" d="100"/>
        </p:scale>
        <p:origin x="176" y="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 txBox="1">
            <a:spLocks noGrp="1"/>
          </p:cNvSpPr>
          <p:nvPr>
            <p:ph type="hdr" sz="quarter"/>
          </p:nvPr>
        </p:nvSpPr>
        <p:spPr>
          <a:xfrm>
            <a:off x="0" y="1"/>
            <a:ext cx="2918831" cy="4950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da-DK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da-DK"/>
          </a:p>
        </p:txBody>
      </p:sp>
      <p:sp>
        <p:nvSpPr>
          <p:cNvPr id="3" name="Pladsholder til dato 2"/>
          <p:cNvSpPr txBox="1">
            <a:spLocks noGrp="1"/>
          </p:cNvSpPr>
          <p:nvPr>
            <p:ph type="dt" idx="1"/>
          </p:nvPr>
        </p:nvSpPr>
        <p:spPr>
          <a:xfrm>
            <a:off x="3815369" y="1"/>
            <a:ext cx="2918831" cy="4950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da-DK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232C9295-3E25-4954-BE44-ECC2B823D0C6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Pladsholder til noter 4"/>
          <p:cNvSpPr txBox="1">
            <a:spLocks noGrp="1"/>
          </p:cNvSpPr>
          <p:nvPr>
            <p:ph type="body" sz="quarter" idx="3"/>
          </p:nvPr>
        </p:nvSpPr>
        <p:spPr>
          <a:xfrm>
            <a:off x="673577" y="4748162"/>
            <a:ext cx="5388610" cy="388486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 txBox="1">
            <a:spLocks noGrp="1"/>
          </p:cNvSpPr>
          <p:nvPr>
            <p:ph type="ftr" sz="quarter" idx="4"/>
          </p:nvPr>
        </p:nvSpPr>
        <p:spPr>
          <a:xfrm>
            <a:off x="0" y="9371280"/>
            <a:ext cx="2918831" cy="4950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da-DK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da-DK"/>
          </a:p>
        </p:txBody>
      </p:sp>
      <p:sp>
        <p:nvSpPr>
          <p:cNvPr id="7" name="Pladsholder til slidenummer 6"/>
          <p:cNvSpPr txBox="1">
            <a:spLocks noGrp="1"/>
          </p:cNvSpPr>
          <p:nvPr>
            <p:ph type="sldNum" sz="quarter" idx="5"/>
          </p:nvPr>
        </p:nvSpPr>
        <p:spPr>
          <a:xfrm>
            <a:off x="3815369" y="9371280"/>
            <a:ext cx="2918831" cy="4950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da-DK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7F9C7D78-A4BE-4AE5-B1CE-A502A6045626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68711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da-DK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da-DK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da-DK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da-DK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da-DK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7F9C7D78-A4BE-4AE5-B1CE-A502A6045626}" type="slidenum">
              <a:rPr lang="cs-CZ" smtClean="0"/>
              <a:pPr lvl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720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7F9C7D78-A4BE-4AE5-B1CE-A502A6045626}" type="slidenum">
              <a:rPr lang="cs-CZ" smtClean="0"/>
              <a:pPr lvl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1344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7F9C7D78-A4BE-4AE5-B1CE-A502A6045626}" type="slidenum">
              <a:rPr lang="cs-CZ" smtClean="0"/>
              <a:pPr lvl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818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7F9C7D78-A4BE-4AE5-B1CE-A502A6045626}" type="slidenum">
              <a:rPr lang="cs-CZ" smtClean="0"/>
              <a:pPr lvl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2381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ottotitolo 2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it-IT"/>
              <a:t>Fare clic per modificare lo stile del sottotitolo dello schema</a:t>
            </a:r>
            <a:endParaRPr lang="da-DK"/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1DC652-8416-49C0-91BB-2C7B101FB083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5" name="Segnaposto piè di pagina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6" name="Segnaposto numero diapositiva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B8CAD16-284E-46EF-B485-31E650BE8BFB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2010383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egnaposto contenuto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a-DK"/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4BAD58-C283-4E94-B440-A95F83E38D86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5" name="Segnaposto piè di pagina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6" name="Segnaposto numero diapositiva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CB3210C-4E06-4506-AD47-2F7FE23BA065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5208019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egnaposto testo 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95FC9B-D499-4F4A-81C5-B7B2F76EACD4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5" name="Segnaposto piè di pagina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6" name="Segnaposto numero diapositiva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5A2C88-E20F-491A-887A-EB0F4F80C646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42528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egnaposto contenuto 2"/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a-DK"/>
          </a:p>
        </p:txBody>
      </p:sp>
      <p:sp>
        <p:nvSpPr>
          <p:cNvPr id="4" name="Segnaposto contenuto 3"/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a-DK"/>
          </a:p>
        </p:txBody>
      </p:sp>
      <p:sp>
        <p:nvSpPr>
          <p:cNvPr id="5" name="Segnaposto data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A0F771-C77B-4BFF-A387-FFBDD024C698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6" name="Segnaposto piè di pagina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7" name="Segnaposto numero diapositiva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2FEAF2-A2DD-428D-BF38-C28A7CBCE74D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687004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egnaposto testo 2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a-DK"/>
          </a:p>
        </p:txBody>
      </p:sp>
      <p:sp>
        <p:nvSpPr>
          <p:cNvPr id="5" name="Segnaposto testo 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a-DK"/>
          </a:p>
        </p:txBody>
      </p:sp>
      <p:sp>
        <p:nvSpPr>
          <p:cNvPr id="7" name="Segnaposto data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2536B5A-79AB-47CB-B819-624397D7B219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8" name="Segnaposto piè di pagina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9" name="Segnaposto numero diapositiva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C02A5E-74ED-43B9-A2EB-6B3E334B1E4A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05475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egnaposto data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FF437B-D70F-435E-B17E-B58E69FCF1C8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4" name="Segnaposto piè di pagina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5" name="Segnaposto numero diapositiva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15B17F-682A-457B-8DA6-FCBEE6D22EE1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79470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75F7B8B-4252-4731-9D17-A1AD10D5E6EA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3" name="Segnaposto piè di pagina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4" name="Segnaposto numero diapositiva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A07391-CA60-4B48-93D8-98049D431CA4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16159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egnaposto contenuto 2"/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a-DK"/>
          </a:p>
        </p:txBody>
      </p:sp>
      <p:sp>
        <p:nvSpPr>
          <p:cNvPr id="4" name="Segnaposto testo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15FC6F7-587E-4F91-85C5-EC09D06586D5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6" name="Segnaposto piè di pagina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7" name="Segnaposto numero diapositiva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53F2CC-5438-4C55-B3E5-34E79B9DB487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1996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egnaposto immagine 2"/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da-DK" sz="3200"/>
            </a:lvl1pPr>
          </a:lstStyle>
          <a:p>
            <a:pPr lvl="0"/>
            <a:endParaRPr lang="da-DK"/>
          </a:p>
        </p:txBody>
      </p:sp>
      <p:sp>
        <p:nvSpPr>
          <p:cNvPr id="4" name="Segnaposto testo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CCD849D-C886-402C-8AC8-34DF2B8FC699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6" name="Segnaposto piè di pagina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7" name="Segnaposto numero diapositiva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E141EA-DC1F-41C7-98AE-D65F5C3D10A8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76075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egnaposto testo verticale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a-DK"/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2C1C87-CFF7-4ACE-BD67-2ECBC6C28875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5" name="Segnaposto piè di pagina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6" name="Segnaposto numero diapositiva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071811-100F-4AB4-9366-133A6C301969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472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egnaposto testo verticale 2"/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a-DK"/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DDD6267-AF94-4755-BF75-0B6E9E95E808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5" name="Segnaposto piè di pagina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da-DK"/>
          </a:p>
        </p:txBody>
      </p:sp>
      <p:sp>
        <p:nvSpPr>
          <p:cNvPr id="6" name="Segnaposto numero diapositiva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41200E6-B9C4-40A5-A5CE-5FE51E51FED1}" type="slidenum">
              <a:rPr/>
              <a:pPr lvl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0404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it-IT"/>
              <a:t>Fare clic per modificare lo stile del titolo</a:t>
            </a:r>
            <a:endParaRPr lang="da-DK"/>
          </a:p>
        </p:txBody>
      </p:sp>
      <p:sp>
        <p:nvSpPr>
          <p:cNvPr id="3" name="Segnaposto testo 2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a-DK"/>
          </a:p>
        </p:txBody>
      </p:sp>
      <p:sp>
        <p:nvSpPr>
          <p:cNvPr id="4" name="Segnaposto data 3"/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da-DK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1E160D86-9B76-4EF1-BE9C-7C0926B39721}" type="datetime1">
              <a:rPr lang="da-DK"/>
              <a:pPr lvl="0"/>
              <a:t>27/08/2019</a:t>
            </a:fld>
            <a:endParaRPr lang="da-DK"/>
          </a:p>
        </p:txBody>
      </p:sp>
      <p:sp>
        <p:nvSpPr>
          <p:cNvPr id="5" name="Segnaposto piè di pagina 4"/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da-DK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da-DK"/>
          </a:p>
        </p:txBody>
      </p:sp>
      <p:sp>
        <p:nvSpPr>
          <p:cNvPr id="6" name="Segnaposto numero diapositiva 5"/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da-DK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86930995-700B-4931-B4CB-6C0220A3A009}" type="slidenum">
              <a:rPr/>
              <a:pPr lvl="0"/>
              <a:t>‹#›</a:t>
            </a:fld>
            <a:endParaRPr lang="da-DK"/>
          </a:p>
        </p:txBody>
      </p:sp>
      <p:sp>
        <p:nvSpPr>
          <p:cNvPr id="7" name="Rettangolo 5">
            <a:extLst>
              <a:ext uri="{FF2B5EF4-FFF2-40B4-BE49-F238E27FC236}">
                <a16:creationId xmlns:a16="http://schemas.microsoft.com/office/drawing/2014/main" id="{6EC75AF2-239A-4463-B6FF-0F762F3CEFE2}"/>
              </a:ext>
            </a:extLst>
          </p:cNvPr>
          <p:cNvSpPr/>
          <p:nvPr userDrawn="1"/>
        </p:nvSpPr>
        <p:spPr>
          <a:xfrm>
            <a:off x="180201" y="170325"/>
            <a:ext cx="11833414" cy="6508379"/>
          </a:xfrm>
          <a:prstGeom prst="rect">
            <a:avLst/>
          </a:prstGeom>
          <a:solidFill>
            <a:srgbClr val="D1DCE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a-DK" sz="1246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8" name="Picture 2" descr="Billedresultat for aduro logo">
            <a:extLst>
              <a:ext uri="{FF2B5EF4-FFF2-40B4-BE49-F238E27FC236}">
                <a16:creationId xmlns:a16="http://schemas.microsoft.com/office/drawing/2014/main" id="{092BBE48-027E-4565-83C4-F610A2B16E66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>
          <a:xfrm>
            <a:off x="10723845" y="281342"/>
            <a:ext cx="1077446" cy="355372"/>
          </a:xfrm>
          <a:prstGeom prst="rect">
            <a:avLst/>
          </a:prstGeom>
          <a:noFill/>
          <a:ln cap="flat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it-IT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it-IT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it-IT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it-IT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it-IT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it-IT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38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7.jpeg"/><Relationship Id="rId17" Type="http://schemas.openxmlformats.org/officeDocument/2006/relationships/image" Target="../media/image41.png"/><Relationship Id="rId2" Type="http://schemas.openxmlformats.org/officeDocument/2006/relationships/image" Target="../media/image28.jpe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36.jpeg"/><Relationship Id="rId5" Type="http://schemas.openxmlformats.org/officeDocument/2006/relationships/image" Target="../media/image31.png"/><Relationship Id="rId15" Type="http://schemas.openxmlformats.org/officeDocument/2006/relationships/image" Target="../media/image5.png"/><Relationship Id="rId10" Type="http://schemas.openxmlformats.org/officeDocument/2006/relationships/image" Target="../media/image35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Relationship Id="rId1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svg"/><Relationship Id="rId7" Type="http://schemas.openxmlformats.org/officeDocument/2006/relationships/image" Target="../media/image47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emf"/><Relationship Id="rId5" Type="http://schemas.openxmlformats.org/officeDocument/2006/relationships/image" Target="../media/image45.emf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adurocloud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doc.adurofire.com/England/" TargetMode="Externa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4"/>
          <p:cNvSpPr txBox="1">
            <a:spLocks noChangeArrowheads="1"/>
          </p:cNvSpPr>
          <p:nvPr/>
        </p:nvSpPr>
        <p:spPr>
          <a:xfrm>
            <a:off x="171636" y="3064576"/>
            <a:ext cx="11833414" cy="7288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da-DK" sz="3600" b="1" dirty="0" err="1">
                <a:solidFill>
                  <a:srgbClr val="403336"/>
                </a:solidFill>
                <a:latin typeface="Segoe UI Semilight" pitchFamily="34"/>
                <a:cs typeface="Segoe UI Semilight" pitchFamily="34"/>
              </a:rPr>
              <a:t>Aduro</a:t>
            </a:r>
            <a:r>
              <a:rPr lang="da-DK" sz="3600" b="1" dirty="0">
                <a:solidFill>
                  <a:srgbClr val="403336"/>
                </a:solidFill>
                <a:latin typeface="Segoe UI Semilight" pitchFamily="34"/>
                <a:cs typeface="Segoe UI Semilight" pitchFamily="34"/>
              </a:rPr>
              <a:t> Hybrid</a:t>
            </a:r>
          </a:p>
        </p:txBody>
      </p:sp>
    </p:spTree>
    <p:extLst>
      <p:ext uri="{BB962C8B-B14F-4D97-AF65-F5344CB8AC3E}">
        <p14:creationId xmlns:p14="http://schemas.microsoft.com/office/powerpoint/2010/main" val="2516331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7FA48-D612-4E0E-8E2F-61E3D1E05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Hlavní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výhody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kamen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Hybrid:</a:t>
            </a:r>
            <a:endParaRPr lang="da-DK" sz="3600" dirty="0"/>
          </a:p>
        </p:txBody>
      </p:sp>
      <p:grpSp>
        <p:nvGrpSpPr>
          <p:cNvPr id="4" name="Gruppe 3">
            <a:extLst>
              <a:ext uri="{FF2B5EF4-FFF2-40B4-BE49-F238E27FC236}">
                <a16:creationId xmlns:a16="http://schemas.microsoft.com/office/drawing/2014/main" id="{12C14F7C-9037-4FF6-B938-4CFE28C5689E}"/>
              </a:ext>
            </a:extLst>
          </p:cNvPr>
          <p:cNvGrpSpPr/>
          <p:nvPr/>
        </p:nvGrpSpPr>
        <p:grpSpPr>
          <a:xfrm>
            <a:off x="1804363" y="2074372"/>
            <a:ext cx="9142327" cy="3533519"/>
            <a:chOff x="1538033" y="2349579"/>
            <a:chExt cx="9142327" cy="3533519"/>
          </a:xfrm>
        </p:grpSpPr>
        <p:grpSp>
          <p:nvGrpSpPr>
            <p:cNvPr id="5" name="Gruppo 73">
              <a:extLst>
                <a:ext uri="{FF2B5EF4-FFF2-40B4-BE49-F238E27FC236}">
                  <a16:creationId xmlns:a16="http://schemas.microsoft.com/office/drawing/2014/main" id="{19B475CC-FEAA-4C25-A8A7-4301C2C9F2C6}"/>
                </a:ext>
              </a:extLst>
            </p:cNvPr>
            <p:cNvGrpSpPr/>
            <p:nvPr/>
          </p:nvGrpSpPr>
          <p:grpSpPr>
            <a:xfrm>
              <a:off x="1543439" y="2352351"/>
              <a:ext cx="521228" cy="473332"/>
              <a:chOff x="982803" y="2738701"/>
              <a:chExt cx="879451" cy="879451"/>
            </a:xfrm>
          </p:grpSpPr>
          <p:sp>
            <p:nvSpPr>
              <p:cNvPr id="48" name="Ovale 70">
                <a:extLst>
                  <a:ext uri="{FF2B5EF4-FFF2-40B4-BE49-F238E27FC236}">
                    <a16:creationId xmlns:a16="http://schemas.microsoft.com/office/drawing/2014/main" id="{D6B305E3-80BA-4B95-857B-1A479419D15F}"/>
                  </a:ext>
                </a:extLst>
              </p:cNvPr>
              <p:cNvSpPr/>
              <p:nvPr/>
            </p:nvSpPr>
            <p:spPr>
              <a:xfrm>
                <a:off x="982803" y="2738701"/>
                <a:ext cx="879451" cy="879451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grpSp>
            <p:nvGrpSpPr>
              <p:cNvPr id="49" name="Gruppo 71">
                <a:extLst>
                  <a:ext uri="{FF2B5EF4-FFF2-40B4-BE49-F238E27FC236}">
                    <a16:creationId xmlns:a16="http://schemas.microsoft.com/office/drawing/2014/main" id="{80FABAA7-95D4-46EE-B3B8-80A6CF047E4E}"/>
                  </a:ext>
                </a:extLst>
              </p:cNvPr>
              <p:cNvGrpSpPr/>
              <p:nvPr/>
            </p:nvGrpSpPr>
            <p:grpSpPr>
              <a:xfrm rot="16200000">
                <a:off x="1189119" y="3040884"/>
                <a:ext cx="427802" cy="303002"/>
                <a:chOff x="2821260" y="4005046"/>
                <a:chExt cx="959004" cy="747156"/>
              </a:xfrm>
              <a:solidFill>
                <a:schemeClr val="tx1"/>
              </a:solidFill>
            </p:grpSpPr>
            <p:sp>
              <p:nvSpPr>
                <p:cNvPr id="51" name="Trapezio 53">
                  <a:extLst>
                    <a:ext uri="{FF2B5EF4-FFF2-40B4-BE49-F238E27FC236}">
                      <a16:creationId xmlns:a16="http://schemas.microsoft.com/office/drawing/2014/main" id="{2220DEE0-4B62-4C70-B5B0-76C1DB8D8482}"/>
                    </a:ext>
                  </a:extLst>
                </p:cNvPr>
                <p:cNvSpPr/>
                <p:nvPr/>
              </p:nvSpPr>
              <p:spPr>
                <a:xfrm>
                  <a:off x="2821260" y="4360127"/>
                  <a:ext cx="959004" cy="392075"/>
                </a:xfrm>
                <a:prstGeom prst="trapezoid">
                  <a:avLst>
                    <a:gd name="adj" fmla="val 42255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a-DK" sz="1600"/>
                </a:p>
              </p:txBody>
            </p:sp>
            <p:sp>
              <p:nvSpPr>
                <p:cNvPr id="52" name="Rettangolo 54">
                  <a:extLst>
                    <a:ext uri="{FF2B5EF4-FFF2-40B4-BE49-F238E27FC236}">
                      <a16:creationId xmlns:a16="http://schemas.microsoft.com/office/drawing/2014/main" id="{094BCDF4-1A43-4210-904D-2FDC7D368404}"/>
                    </a:ext>
                  </a:extLst>
                </p:cNvPr>
                <p:cNvSpPr/>
                <p:nvPr/>
              </p:nvSpPr>
              <p:spPr>
                <a:xfrm>
                  <a:off x="2999705" y="4005046"/>
                  <a:ext cx="591013" cy="273709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a-DK" sz="1600" dirty="0"/>
                </a:p>
              </p:txBody>
            </p:sp>
          </p:grpSp>
          <p:sp>
            <p:nvSpPr>
              <p:cNvPr id="50" name="Rettangolo 72">
                <a:extLst>
                  <a:ext uri="{FF2B5EF4-FFF2-40B4-BE49-F238E27FC236}">
                    <a16:creationId xmlns:a16="http://schemas.microsoft.com/office/drawing/2014/main" id="{7A7DCC6F-3C59-408C-967B-275588ADABD3}"/>
                  </a:ext>
                </a:extLst>
              </p:cNvPr>
              <p:cNvSpPr/>
              <p:nvPr/>
            </p:nvSpPr>
            <p:spPr>
              <a:xfrm rot="1990785">
                <a:off x="1070345" y="3186534"/>
                <a:ext cx="699160" cy="28388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</p:grpSp>
        <p:grpSp>
          <p:nvGrpSpPr>
            <p:cNvPr id="6" name="Groupe 2">
              <a:extLst>
                <a:ext uri="{FF2B5EF4-FFF2-40B4-BE49-F238E27FC236}">
                  <a16:creationId xmlns:a16="http://schemas.microsoft.com/office/drawing/2014/main" id="{1512873D-08D7-4F4D-9DD4-825CC1AF20B2}"/>
                </a:ext>
              </a:extLst>
            </p:cNvPr>
            <p:cNvGrpSpPr/>
            <p:nvPr/>
          </p:nvGrpSpPr>
          <p:grpSpPr>
            <a:xfrm>
              <a:off x="1552091" y="3879081"/>
              <a:ext cx="521228" cy="473332"/>
              <a:chOff x="616671" y="3958335"/>
              <a:chExt cx="694491" cy="765990"/>
            </a:xfrm>
          </p:grpSpPr>
          <p:sp>
            <p:nvSpPr>
              <p:cNvPr id="46" name="Ovale 91">
                <a:extLst>
                  <a:ext uri="{FF2B5EF4-FFF2-40B4-BE49-F238E27FC236}">
                    <a16:creationId xmlns:a16="http://schemas.microsoft.com/office/drawing/2014/main" id="{6D0371AA-B6F8-429B-8B21-A23CCF64F3E2}"/>
                  </a:ext>
                </a:extLst>
              </p:cNvPr>
              <p:cNvSpPr/>
              <p:nvPr/>
            </p:nvSpPr>
            <p:spPr>
              <a:xfrm>
                <a:off x="616671" y="3958335"/>
                <a:ext cx="694491" cy="76599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pic>
            <p:nvPicPr>
              <p:cNvPr id="47" name="Picture 2" descr="Billedresultat for house smiley black icon">
                <a:extLst>
                  <a:ext uri="{FF2B5EF4-FFF2-40B4-BE49-F238E27FC236}">
                    <a16:creationId xmlns:a16="http://schemas.microsoft.com/office/drawing/2014/main" id="{0896B07F-F1FB-47A1-B83E-B51F0B75377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040404">
                      <a:alpha val="5490"/>
                    </a:srgbClr>
                  </a:clrFrom>
                  <a:clrTo>
                    <a:srgbClr val="040404">
                      <a:alpha val="0"/>
                    </a:srgbClr>
                  </a:clrTo>
                </a:clrChange>
                <a:biLevel thresh="2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2590" y="4034611"/>
                <a:ext cx="477273" cy="5327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oupe 5">
              <a:extLst>
                <a:ext uri="{FF2B5EF4-FFF2-40B4-BE49-F238E27FC236}">
                  <a16:creationId xmlns:a16="http://schemas.microsoft.com/office/drawing/2014/main" id="{5910C5A6-E95C-4DA5-8316-7A92E5178044}"/>
                </a:ext>
              </a:extLst>
            </p:cNvPr>
            <p:cNvGrpSpPr/>
            <p:nvPr/>
          </p:nvGrpSpPr>
          <p:grpSpPr>
            <a:xfrm>
              <a:off x="1538033" y="5401792"/>
              <a:ext cx="521228" cy="473332"/>
              <a:chOff x="588737" y="6515781"/>
              <a:chExt cx="694491" cy="765990"/>
            </a:xfrm>
          </p:grpSpPr>
          <p:sp>
            <p:nvSpPr>
              <p:cNvPr id="43" name="Ovale 96">
                <a:extLst>
                  <a:ext uri="{FF2B5EF4-FFF2-40B4-BE49-F238E27FC236}">
                    <a16:creationId xmlns:a16="http://schemas.microsoft.com/office/drawing/2014/main" id="{488E68D8-DA60-4ACF-8691-99A8BA17229E}"/>
                  </a:ext>
                </a:extLst>
              </p:cNvPr>
              <p:cNvSpPr/>
              <p:nvPr/>
            </p:nvSpPr>
            <p:spPr>
              <a:xfrm>
                <a:off x="588737" y="6515781"/>
                <a:ext cx="694491" cy="76599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pic>
            <p:nvPicPr>
              <p:cNvPr id="44" name="Immagine 97">
                <a:extLst>
                  <a:ext uri="{FF2B5EF4-FFF2-40B4-BE49-F238E27FC236}">
                    <a16:creationId xmlns:a16="http://schemas.microsoft.com/office/drawing/2014/main" id="{8CF3488D-CF11-4E39-8BF2-D5BC1B5DE4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754668" y="6706804"/>
                <a:ext cx="282222" cy="409752"/>
              </a:xfrm>
              <a:prstGeom prst="rect">
                <a:avLst/>
              </a:prstGeom>
            </p:spPr>
          </p:pic>
          <p:pic>
            <p:nvPicPr>
              <p:cNvPr id="45" name="Picture 4" descr="Billedresultat for zzz icon">
                <a:extLst>
                  <a:ext uri="{FF2B5EF4-FFF2-40B4-BE49-F238E27FC236}">
                    <a16:creationId xmlns:a16="http://schemas.microsoft.com/office/drawing/2014/main" id="{C1CD30C1-9470-483E-B060-02AD0C2DA71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9418" y="6686486"/>
                <a:ext cx="201257" cy="2475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oupe 1">
              <a:extLst>
                <a:ext uri="{FF2B5EF4-FFF2-40B4-BE49-F238E27FC236}">
                  <a16:creationId xmlns:a16="http://schemas.microsoft.com/office/drawing/2014/main" id="{E39EB29F-75FD-49FA-832A-874FA3879D7F}"/>
                </a:ext>
              </a:extLst>
            </p:cNvPr>
            <p:cNvGrpSpPr/>
            <p:nvPr/>
          </p:nvGrpSpPr>
          <p:grpSpPr>
            <a:xfrm>
              <a:off x="1540440" y="3115790"/>
              <a:ext cx="521228" cy="473332"/>
              <a:chOff x="579542" y="2772830"/>
              <a:chExt cx="694491" cy="765990"/>
            </a:xfrm>
          </p:grpSpPr>
          <p:sp>
            <p:nvSpPr>
              <p:cNvPr id="40" name="Ovale 85">
                <a:extLst>
                  <a:ext uri="{FF2B5EF4-FFF2-40B4-BE49-F238E27FC236}">
                    <a16:creationId xmlns:a16="http://schemas.microsoft.com/office/drawing/2014/main" id="{48999E5C-E5E6-4BD1-B7E4-99E40F8537A4}"/>
                  </a:ext>
                </a:extLst>
              </p:cNvPr>
              <p:cNvSpPr/>
              <p:nvPr/>
            </p:nvSpPr>
            <p:spPr>
              <a:xfrm>
                <a:off x="579542" y="2772830"/>
                <a:ext cx="694491" cy="76599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pic>
            <p:nvPicPr>
              <p:cNvPr id="41" name="Immagine 74">
                <a:extLst>
                  <a:ext uri="{FF2B5EF4-FFF2-40B4-BE49-F238E27FC236}">
                    <a16:creationId xmlns:a16="http://schemas.microsoft.com/office/drawing/2014/main" id="{40165E63-97F7-43C8-B3CB-AB377811E3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726522" y="3010861"/>
                <a:ext cx="282222" cy="409752"/>
              </a:xfrm>
              <a:prstGeom prst="rect">
                <a:avLst/>
              </a:prstGeom>
            </p:spPr>
          </p:pic>
          <p:pic>
            <p:nvPicPr>
              <p:cNvPr id="42" name="Picture 6" descr="Billedresultat for wifi">
                <a:extLst>
                  <a:ext uri="{FF2B5EF4-FFF2-40B4-BE49-F238E27FC236}">
                    <a16:creationId xmlns:a16="http://schemas.microsoft.com/office/drawing/2014/main" id="{50710136-FB01-4448-A0C3-599C76E6253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6787" y="2978932"/>
                <a:ext cx="225686" cy="2294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oupe 6">
              <a:extLst>
                <a:ext uri="{FF2B5EF4-FFF2-40B4-BE49-F238E27FC236}">
                  <a16:creationId xmlns:a16="http://schemas.microsoft.com/office/drawing/2014/main" id="{55393036-8C29-4E33-AEFB-AB0968E06D62}"/>
                </a:ext>
              </a:extLst>
            </p:cNvPr>
            <p:cNvGrpSpPr/>
            <p:nvPr/>
          </p:nvGrpSpPr>
          <p:grpSpPr>
            <a:xfrm>
              <a:off x="6413343" y="2349579"/>
              <a:ext cx="521228" cy="473332"/>
              <a:chOff x="612734" y="7704400"/>
              <a:chExt cx="694491" cy="765990"/>
            </a:xfrm>
          </p:grpSpPr>
          <p:sp>
            <p:nvSpPr>
              <p:cNvPr id="37" name="Ovale 101">
                <a:extLst>
                  <a:ext uri="{FF2B5EF4-FFF2-40B4-BE49-F238E27FC236}">
                    <a16:creationId xmlns:a16="http://schemas.microsoft.com/office/drawing/2014/main" id="{ED4335B8-5044-48E8-BC53-667E0CF82CAD}"/>
                  </a:ext>
                </a:extLst>
              </p:cNvPr>
              <p:cNvSpPr/>
              <p:nvPr/>
            </p:nvSpPr>
            <p:spPr>
              <a:xfrm>
                <a:off x="612734" y="7704400"/>
                <a:ext cx="694491" cy="76599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pic>
            <p:nvPicPr>
              <p:cNvPr id="38" name="Immagine 102">
                <a:extLst>
                  <a:ext uri="{FF2B5EF4-FFF2-40B4-BE49-F238E27FC236}">
                    <a16:creationId xmlns:a16="http://schemas.microsoft.com/office/drawing/2014/main" id="{337EDB28-3F3F-4167-AD24-334D545813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735836" y="7856996"/>
                <a:ext cx="310444" cy="450725"/>
              </a:xfrm>
              <a:prstGeom prst="rect">
                <a:avLst/>
              </a:prstGeom>
            </p:spPr>
          </p:pic>
          <p:pic>
            <p:nvPicPr>
              <p:cNvPr id="39" name="Picture 10" descr="Billedresultat for smiley black">
                <a:extLst>
                  <a:ext uri="{FF2B5EF4-FFF2-40B4-BE49-F238E27FC236}">
                    <a16:creationId xmlns:a16="http://schemas.microsoft.com/office/drawing/2014/main" id="{69F05142-5B32-4E19-839E-B44F3D9ABF9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1633" y="7895693"/>
                <a:ext cx="183097" cy="2251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oupe 11">
              <a:extLst>
                <a:ext uri="{FF2B5EF4-FFF2-40B4-BE49-F238E27FC236}">
                  <a16:creationId xmlns:a16="http://schemas.microsoft.com/office/drawing/2014/main" id="{04566726-410A-418B-8444-E3DDD4FAAB6D}"/>
                </a:ext>
              </a:extLst>
            </p:cNvPr>
            <p:cNvGrpSpPr/>
            <p:nvPr/>
          </p:nvGrpSpPr>
          <p:grpSpPr>
            <a:xfrm>
              <a:off x="6388392" y="5409766"/>
              <a:ext cx="521228" cy="473332"/>
              <a:chOff x="3340156" y="3885828"/>
              <a:chExt cx="694491" cy="765990"/>
            </a:xfrm>
          </p:grpSpPr>
          <p:sp>
            <p:nvSpPr>
              <p:cNvPr id="33" name="Ovale 123">
                <a:extLst>
                  <a:ext uri="{FF2B5EF4-FFF2-40B4-BE49-F238E27FC236}">
                    <a16:creationId xmlns:a16="http://schemas.microsoft.com/office/drawing/2014/main" id="{D9338142-BCD5-4101-BCA9-CF2B5C82A39E}"/>
                  </a:ext>
                </a:extLst>
              </p:cNvPr>
              <p:cNvSpPr/>
              <p:nvPr/>
            </p:nvSpPr>
            <p:spPr>
              <a:xfrm>
                <a:off x="3340156" y="3885828"/>
                <a:ext cx="694491" cy="76599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sp>
            <p:nvSpPr>
              <p:cNvPr id="34" name="Rettangolo arrotondato 75">
                <a:extLst>
                  <a:ext uri="{FF2B5EF4-FFF2-40B4-BE49-F238E27FC236}">
                    <a16:creationId xmlns:a16="http://schemas.microsoft.com/office/drawing/2014/main" id="{56C4B267-D251-4493-B5B5-31FD686064E6}"/>
                  </a:ext>
                </a:extLst>
              </p:cNvPr>
              <p:cNvSpPr/>
              <p:nvPr/>
            </p:nvSpPr>
            <p:spPr>
              <a:xfrm flipH="1">
                <a:off x="3507115" y="4061875"/>
                <a:ext cx="371853" cy="410137"/>
              </a:xfrm>
              <a:prstGeom prst="roundRect">
                <a:avLst>
                  <a:gd name="adj" fmla="val 9438"/>
                </a:avLst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sp>
            <p:nvSpPr>
              <p:cNvPr id="35" name="Stella a 4 punte 90">
                <a:extLst>
                  <a:ext uri="{FF2B5EF4-FFF2-40B4-BE49-F238E27FC236}">
                    <a16:creationId xmlns:a16="http://schemas.microsoft.com/office/drawing/2014/main" id="{D8BD30BA-5473-44A9-B867-9E0DEB2BC7CD}"/>
                  </a:ext>
                </a:extLst>
              </p:cNvPr>
              <p:cNvSpPr/>
              <p:nvPr/>
            </p:nvSpPr>
            <p:spPr>
              <a:xfrm>
                <a:off x="3676223" y="4120043"/>
                <a:ext cx="116564" cy="130698"/>
              </a:xfrm>
              <a:prstGeom prst="star4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sp>
            <p:nvSpPr>
              <p:cNvPr id="36" name="Stella a 4 punte 137">
                <a:extLst>
                  <a:ext uri="{FF2B5EF4-FFF2-40B4-BE49-F238E27FC236}">
                    <a16:creationId xmlns:a16="http://schemas.microsoft.com/office/drawing/2014/main" id="{E9C6BF9E-0F9C-4742-B7DC-8DE7E22653AD}"/>
                  </a:ext>
                </a:extLst>
              </p:cNvPr>
              <p:cNvSpPr/>
              <p:nvPr/>
            </p:nvSpPr>
            <p:spPr>
              <a:xfrm>
                <a:off x="3555479" y="4194872"/>
                <a:ext cx="155146" cy="191355"/>
              </a:xfrm>
              <a:prstGeom prst="star4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</p:grpSp>
        <p:grpSp>
          <p:nvGrpSpPr>
            <p:cNvPr id="11" name="Groupe 8">
              <a:extLst>
                <a:ext uri="{FF2B5EF4-FFF2-40B4-BE49-F238E27FC236}">
                  <a16:creationId xmlns:a16="http://schemas.microsoft.com/office/drawing/2014/main" id="{0D7F0081-890F-4509-80CF-92AEBB799861}"/>
                </a:ext>
              </a:extLst>
            </p:cNvPr>
            <p:cNvGrpSpPr/>
            <p:nvPr/>
          </p:nvGrpSpPr>
          <p:grpSpPr>
            <a:xfrm>
              <a:off x="6388392" y="3871222"/>
              <a:ext cx="521228" cy="473332"/>
              <a:chOff x="3315083" y="560122"/>
              <a:chExt cx="694491" cy="765990"/>
            </a:xfrm>
          </p:grpSpPr>
          <p:sp>
            <p:nvSpPr>
              <p:cNvPr id="31" name="Ovale 115">
                <a:extLst>
                  <a:ext uri="{FF2B5EF4-FFF2-40B4-BE49-F238E27FC236}">
                    <a16:creationId xmlns:a16="http://schemas.microsoft.com/office/drawing/2014/main" id="{AF0B305E-4C58-435F-AFDF-A29F27D1B668}"/>
                  </a:ext>
                </a:extLst>
              </p:cNvPr>
              <p:cNvSpPr/>
              <p:nvPr/>
            </p:nvSpPr>
            <p:spPr>
              <a:xfrm>
                <a:off x="3315083" y="560122"/>
                <a:ext cx="694491" cy="76599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 dirty="0"/>
              </a:p>
            </p:txBody>
          </p:sp>
          <p:pic>
            <p:nvPicPr>
              <p:cNvPr id="32" name="Picture 14" descr="Billedresultat for cube icon black">
                <a:extLst>
                  <a:ext uri="{FF2B5EF4-FFF2-40B4-BE49-F238E27FC236}">
                    <a16:creationId xmlns:a16="http://schemas.microsoft.com/office/drawing/2014/main" id="{C6065659-E761-4225-B45B-C47A2385834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57026" y="682896"/>
                <a:ext cx="396023" cy="4870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oupe 10">
              <a:extLst>
                <a:ext uri="{FF2B5EF4-FFF2-40B4-BE49-F238E27FC236}">
                  <a16:creationId xmlns:a16="http://schemas.microsoft.com/office/drawing/2014/main" id="{27A9D64B-995A-4917-9B15-A592EDCFA7D3}"/>
                </a:ext>
              </a:extLst>
            </p:cNvPr>
            <p:cNvGrpSpPr/>
            <p:nvPr/>
          </p:nvGrpSpPr>
          <p:grpSpPr>
            <a:xfrm>
              <a:off x="6388392" y="4676649"/>
              <a:ext cx="521228" cy="473332"/>
              <a:chOff x="3357494" y="1675390"/>
              <a:chExt cx="694491" cy="765990"/>
            </a:xfrm>
          </p:grpSpPr>
          <p:sp>
            <p:nvSpPr>
              <p:cNvPr id="29" name="Ovale 121">
                <a:extLst>
                  <a:ext uri="{FF2B5EF4-FFF2-40B4-BE49-F238E27FC236}">
                    <a16:creationId xmlns:a16="http://schemas.microsoft.com/office/drawing/2014/main" id="{3FF45D2E-50BE-4811-91A6-176F401B75DA}"/>
                  </a:ext>
                </a:extLst>
              </p:cNvPr>
              <p:cNvSpPr/>
              <p:nvPr/>
            </p:nvSpPr>
            <p:spPr>
              <a:xfrm>
                <a:off x="3357494" y="1675390"/>
                <a:ext cx="694491" cy="76599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pic>
            <p:nvPicPr>
              <p:cNvPr id="30" name="Picture 16" descr="Billedresultat for timer icon">
                <a:extLst>
                  <a:ext uri="{FF2B5EF4-FFF2-40B4-BE49-F238E27FC236}">
                    <a16:creationId xmlns:a16="http://schemas.microsoft.com/office/drawing/2014/main" id="{2994A104-D383-4103-97C6-2F16C8E55D8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16855" y="1827635"/>
                <a:ext cx="375240" cy="4615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oupe 4">
              <a:extLst>
                <a:ext uri="{FF2B5EF4-FFF2-40B4-BE49-F238E27FC236}">
                  <a16:creationId xmlns:a16="http://schemas.microsoft.com/office/drawing/2014/main" id="{5CF320E0-4461-43A3-9F8A-4CE664FAC5A9}"/>
                </a:ext>
              </a:extLst>
            </p:cNvPr>
            <p:cNvGrpSpPr/>
            <p:nvPr/>
          </p:nvGrpSpPr>
          <p:grpSpPr>
            <a:xfrm>
              <a:off x="1552091" y="4642372"/>
              <a:ext cx="521228" cy="473332"/>
              <a:chOff x="662022" y="5211555"/>
              <a:chExt cx="694491" cy="765990"/>
            </a:xfrm>
          </p:grpSpPr>
          <p:sp>
            <p:nvSpPr>
              <p:cNvPr id="27" name="Ovale 127">
                <a:extLst>
                  <a:ext uri="{FF2B5EF4-FFF2-40B4-BE49-F238E27FC236}">
                    <a16:creationId xmlns:a16="http://schemas.microsoft.com/office/drawing/2014/main" id="{368B25DA-2840-46FE-9821-89087F5480CE}"/>
                  </a:ext>
                </a:extLst>
              </p:cNvPr>
              <p:cNvSpPr/>
              <p:nvPr/>
            </p:nvSpPr>
            <p:spPr>
              <a:xfrm>
                <a:off x="662022" y="5211555"/>
                <a:ext cx="694491" cy="76599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pic>
            <p:nvPicPr>
              <p:cNvPr id="28" name="Picture 18" descr="Billedresultat for temperature icon">
                <a:extLst>
                  <a:ext uri="{FF2B5EF4-FFF2-40B4-BE49-F238E27FC236}">
                    <a16:creationId xmlns:a16="http://schemas.microsoft.com/office/drawing/2014/main" id="{4A9942D9-8E11-4195-A3AE-3F88A891AAD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5836" y="5299270"/>
                <a:ext cx="480478" cy="5909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oupe 7">
              <a:extLst>
                <a:ext uri="{FF2B5EF4-FFF2-40B4-BE49-F238E27FC236}">
                  <a16:creationId xmlns:a16="http://schemas.microsoft.com/office/drawing/2014/main" id="{0855F2BF-0E94-4A8C-A49B-559CC00EA0B6}"/>
                </a:ext>
              </a:extLst>
            </p:cNvPr>
            <p:cNvGrpSpPr/>
            <p:nvPr/>
          </p:nvGrpSpPr>
          <p:grpSpPr>
            <a:xfrm>
              <a:off x="6413343" y="3144265"/>
              <a:ext cx="521228" cy="473332"/>
              <a:chOff x="649121" y="8731639"/>
              <a:chExt cx="694491" cy="765990"/>
            </a:xfrm>
          </p:grpSpPr>
          <p:sp>
            <p:nvSpPr>
              <p:cNvPr id="25" name="Ovale 131">
                <a:extLst>
                  <a:ext uri="{FF2B5EF4-FFF2-40B4-BE49-F238E27FC236}">
                    <a16:creationId xmlns:a16="http://schemas.microsoft.com/office/drawing/2014/main" id="{AE77AA65-CCA2-488C-BB62-D6A1AB5AC265}"/>
                  </a:ext>
                </a:extLst>
              </p:cNvPr>
              <p:cNvSpPr/>
              <p:nvPr/>
            </p:nvSpPr>
            <p:spPr>
              <a:xfrm>
                <a:off x="649121" y="8731639"/>
                <a:ext cx="694491" cy="765990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sz="1600"/>
              </a:p>
            </p:txBody>
          </p:sp>
          <p:pic>
            <p:nvPicPr>
              <p:cNvPr id="26" name="Picture 20" descr="Billedresultat for cloud icon">
                <a:extLst>
                  <a:ext uri="{FF2B5EF4-FFF2-40B4-BE49-F238E27FC236}">
                    <a16:creationId xmlns:a16="http://schemas.microsoft.com/office/drawing/2014/main" id="{4F7B2DA7-FAC1-4A94-AD93-26CA723B022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saturation sat="4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4856" y="8850936"/>
                <a:ext cx="431117" cy="5302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5" name="Tekstfelt 11">
              <a:extLst>
                <a:ext uri="{FF2B5EF4-FFF2-40B4-BE49-F238E27FC236}">
                  <a16:creationId xmlns:a16="http://schemas.microsoft.com/office/drawing/2014/main" id="{A5D39FE4-1E9A-4206-A712-01E64513979D}"/>
                </a:ext>
              </a:extLst>
            </p:cNvPr>
            <p:cNvSpPr txBox="1"/>
            <p:nvPr/>
          </p:nvSpPr>
          <p:spPr>
            <a:xfrm>
              <a:off x="2365399" y="2443873"/>
              <a:ext cx="15811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Tichý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provoz</a:t>
              </a:r>
              <a:endPara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6" name="Tekstfelt 11">
              <a:extLst>
                <a:ext uri="{FF2B5EF4-FFF2-40B4-BE49-F238E27FC236}">
                  <a16:creationId xmlns:a16="http://schemas.microsoft.com/office/drawing/2014/main" id="{D0CEFFBC-15C7-412F-9BB9-64348CF4C11C}"/>
                </a:ext>
              </a:extLst>
            </p:cNvPr>
            <p:cNvSpPr txBox="1"/>
            <p:nvPr/>
          </p:nvSpPr>
          <p:spPr>
            <a:xfrm>
              <a:off x="2383889" y="3185841"/>
              <a:ext cx="225864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Automatické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ovládání</a:t>
              </a:r>
              <a:endPara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7" name="Tekstfelt 11">
              <a:extLst>
                <a:ext uri="{FF2B5EF4-FFF2-40B4-BE49-F238E27FC236}">
                  <a16:creationId xmlns:a16="http://schemas.microsoft.com/office/drawing/2014/main" id="{198414D5-7527-4F52-9E7C-81589DFD2DCB}"/>
                </a:ext>
              </a:extLst>
            </p:cNvPr>
            <p:cNvSpPr txBox="1"/>
            <p:nvPr/>
          </p:nvSpPr>
          <p:spPr>
            <a:xfrm>
              <a:off x="2353235" y="3954085"/>
              <a:ext cx="3327818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Vytápí</a:t>
              </a:r>
              <a:r>
                <a:rPr lang="en-US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en-US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prostor</a:t>
              </a:r>
              <a:r>
                <a:rPr lang="en-US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v </a:t>
              </a:r>
              <a:r>
                <a:rPr lang="en-US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době</a:t>
              </a:r>
              <a:r>
                <a:rPr lang="en-US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en-US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vaší</a:t>
              </a:r>
              <a:r>
                <a:rPr lang="en-US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en-US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nepřítomnosti</a:t>
              </a:r>
              <a:endPara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8" name="Tekstfelt 11">
              <a:extLst>
                <a:ext uri="{FF2B5EF4-FFF2-40B4-BE49-F238E27FC236}">
                  <a16:creationId xmlns:a16="http://schemas.microsoft.com/office/drawing/2014/main" id="{FE9D07AE-E939-42DA-AF64-2884C5AC78D3}"/>
                </a:ext>
              </a:extLst>
            </p:cNvPr>
            <p:cNvSpPr txBox="1"/>
            <p:nvPr/>
          </p:nvSpPr>
          <p:spPr>
            <a:xfrm>
              <a:off x="2365399" y="5465982"/>
              <a:ext cx="33156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Vytápí</a:t>
              </a:r>
              <a:r>
                <a:rPr lang="en-US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en-US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prostor</a:t>
              </a:r>
              <a:r>
                <a:rPr lang="en-US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en-US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i</a:t>
              </a:r>
              <a:r>
                <a:rPr lang="en-US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en-US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přes</a:t>
              </a:r>
              <a:r>
                <a:rPr lang="en-US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en-US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noc</a:t>
              </a:r>
              <a:endPara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9" name="Tekstfelt 11">
              <a:extLst>
                <a:ext uri="{FF2B5EF4-FFF2-40B4-BE49-F238E27FC236}">
                  <a16:creationId xmlns:a16="http://schemas.microsoft.com/office/drawing/2014/main" id="{FACB3FC4-DB0A-40C4-ACA9-8017C0520D90}"/>
                </a:ext>
              </a:extLst>
            </p:cNvPr>
            <p:cNvSpPr txBox="1"/>
            <p:nvPr/>
          </p:nvSpPr>
          <p:spPr>
            <a:xfrm>
              <a:off x="7147803" y="2415689"/>
              <a:ext cx="33414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Pěkné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plameny</a:t>
              </a:r>
              <a:endPara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20" name="Tekstfelt 11">
              <a:extLst>
                <a:ext uri="{FF2B5EF4-FFF2-40B4-BE49-F238E27FC236}">
                  <a16:creationId xmlns:a16="http://schemas.microsoft.com/office/drawing/2014/main" id="{1DF03C28-F98C-46F9-AE71-BD0DD298294C}"/>
                </a:ext>
              </a:extLst>
            </p:cNvPr>
            <p:cNvSpPr txBox="1"/>
            <p:nvPr/>
          </p:nvSpPr>
          <p:spPr>
            <a:xfrm>
              <a:off x="7163558" y="3937814"/>
              <a:ext cx="26715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Moderní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design</a:t>
              </a:r>
            </a:p>
          </p:txBody>
        </p:sp>
        <p:sp>
          <p:nvSpPr>
            <p:cNvPr id="21" name="Tekstfelt 11">
              <a:extLst>
                <a:ext uri="{FF2B5EF4-FFF2-40B4-BE49-F238E27FC236}">
                  <a16:creationId xmlns:a16="http://schemas.microsoft.com/office/drawing/2014/main" id="{F8185EBF-82C4-4133-B81D-EF8F92FC696E}"/>
                </a:ext>
              </a:extLst>
            </p:cNvPr>
            <p:cNvSpPr txBox="1"/>
            <p:nvPr/>
          </p:nvSpPr>
          <p:spPr>
            <a:xfrm>
              <a:off x="7135567" y="4744038"/>
              <a:ext cx="26715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Programování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přes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aplikaci</a:t>
              </a:r>
              <a:endPara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22" name="Tekstfelt 11">
              <a:extLst>
                <a:ext uri="{FF2B5EF4-FFF2-40B4-BE49-F238E27FC236}">
                  <a16:creationId xmlns:a16="http://schemas.microsoft.com/office/drawing/2014/main" id="{FE701758-7986-44B2-9F19-7020BAAA27BC}"/>
                </a:ext>
              </a:extLst>
            </p:cNvPr>
            <p:cNvSpPr txBox="1"/>
            <p:nvPr/>
          </p:nvSpPr>
          <p:spPr>
            <a:xfrm>
              <a:off x="7125094" y="5490580"/>
              <a:ext cx="35552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Automatické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čištění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skla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vzduchem</a:t>
              </a:r>
              <a:endPara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23" name="Tekstfelt 11">
              <a:extLst>
                <a:ext uri="{FF2B5EF4-FFF2-40B4-BE49-F238E27FC236}">
                  <a16:creationId xmlns:a16="http://schemas.microsoft.com/office/drawing/2014/main" id="{D6A2F19F-3E93-42BC-899F-576EFE98272E}"/>
                </a:ext>
              </a:extLst>
            </p:cNvPr>
            <p:cNvSpPr txBox="1"/>
            <p:nvPr/>
          </p:nvSpPr>
          <p:spPr>
            <a:xfrm>
              <a:off x="2361009" y="4676649"/>
              <a:ext cx="351106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Jednoduché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nastavení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teploty</a:t>
              </a:r>
              <a:endPara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24" name="Tekstfelt 11">
              <a:extLst>
                <a:ext uri="{FF2B5EF4-FFF2-40B4-BE49-F238E27FC236}">
                  <a16:creationId xmlns:a16="http://schemas.microsoft.com/office/drawing/2014/main" id="{DC20D510-1BDD-49EC-8044-645CE0F54183}"/>
                </a:ext>
              </a:extLst>
            </p:cNvPr>
            <p:cNvSpPr txBox="1"/>
            <p:nvPr/>
          </p:nvSpPr>
          <p:spPr>
            <a:xfrm>
              <a:off x="7146015" y="3221913"/>
              <a:ext cx="332781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Nízké</a:t>
              </a:r>
              <a:r>
                <a:rPr lang="da-DK" sz="16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6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emise</a:t>
              </a:r>
              <a:endPara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2930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B5C1F5-9785-4415-AC25-1B8B97B09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Technický</a:t>
            </a:r>
            <a:r>
              <a:rPr lang="de-DE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přehled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FDA73D91-E6FE-4E65-8948-32869C54D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3" y="1825627"/>
            <a:ext cx="5654127" cy="4351336"/>
          </a:xfrm>
        </p:spPr>
        <p:txBody>
          <a:bodyPr>
            <a:normAutofit/>
          </a:bodyPr>
          <a:lstStyle/>
          <a:p>
            <a:r>
              <a:rPr lang="da-DK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Pohled</a:t>
            </a:r>
            <a:r>
              <a:rPr lang="da-DK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zepředu</a:t>
            </a:r>
            <a:endParaRPr lang="da-DK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e-DE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Litinový</a:t>
            </a:r>
            <a:r>
              <a:rPr lang="de-DE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hořák</a:t>
            </a:r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457200" lvl="1" indent="0">
              <a:buNone/>
            </a:pPr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e-DE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Dveřní</a:t>
            </a:r>
            <a:r>
              <a:rPr lang="de-DE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spínač</a:t>
            </a:r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457200" lvl="1" indent="0">
              <a:buNone/>
            </a:pPr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e-DE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Základní</a:t>
            </a:r>
            <a:r>
              <a:rPr lang="de-DE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deska</a:t>
            </a:r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457200" lvl="1" indent="0">
              <a:buNone/>
            </a:pPr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e-DE" sz="2000" dirty="0" err="1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Vnější</a:t>
            </a:r>
            <a:r>
              <a:rPr lang="de-DE" sz="2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2000" dirty="0" err="1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šnek</a:t>
            </a:r>
            <a:r>
              <a:rPr lang="cs-CZ" sz="2000" dirty="0" err="1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ový</a:t>
            </a:r>
            <a:r>
              <a:rPr lang="cs-CZ" sz="2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podavač</a:t>
            </a:r>
            <a:br>
              <a:rPr lang="de-DE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cs-CZ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Ovládací panel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endParaRPr lang="da-DK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12" name="Gruppe 11">
            <a:extLst>
              <a:ext uri="{FF2B5EF4-FFF2-40B4-BE49-F238E27FC236}">
                <a16:creationId xmlns:a16="http://schemas.microsoft.com/office/drawing/2014/main" id="{D10FCD74-2F39-4CB5-847D-2245AC8EC39D}"/>
              </a:ext>
            </a:extLst>
          </p:cNvPr>
          <p:cNvGrpSpPr/>
          <p:nvPr/>
        </p:nvGrpSpPr>
        <p:grpSpPr>
          <a:xfrm>
            <a:off x="6709389" y="1424361"/>
            <a:ext cx="4812050" cy="4938521"/>
            <a:chOff x="6673878" y="1733409"/>
            <a:chExt cx="4812050" cy="4938521"/>
          </a:xfrm>
        </p:grpSpPr>
        <p:pic>
          <p:nvPicPr>
            <p:cNvPr id="13" name="Picture 4">
              <a:extLst>
                <a:ext uri="{FF2B5EF4-FFF2-40B4-BE49-F238E27FC236}">
                  <a16:creationId xmlns:a16="http://schemas.microsoft.com/office/drawing/2014/main" id="{A66A9777-2AEC-4C91-8F1E-F438C65A90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6535" r="30715"/>
            <a:stretch/>
          </p:blipFill>
          <p:spPr>
            <a:xfrm>
              <a:off x="7600765" y="1733409"/>
              <a:ext cx="2610035" cy="4938521"/>
            </a:xfrm>
            <a:prstGeom prst="rect">
              <a:avLst/>
            </a:prstGeom>
          </p:spPr>
        </p:pic>
        <p:sp>
          <p:nvSpPr>
            <p:cNvPr id="14" name="Rektangel 13">
              <a:extLst>
                <a:ext uri="{FF2B5EF4-FFF2-40B4-BE49-F238E27FC236}">
                  <a16:creationId xmlns:a16="http://schemas.microsoft.com/office/drawing/2014/main" id="{CAB6AA8C-1D32-4A05-9086-E1343DE9507F}"/>
                </a:ext>
              </a:extLst>
            </p:cNvPr>
            <p:cNvSpPr/>
            <p:nvPr/>
          </p:nvSpPr>
          <p:spPr>
            <a:xfrm>
              <a:off x="6673878" y="5715283"/>
              <a:ext cx="912158" cy="3944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Základní</a:t>
              </a:r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deska</a:t>
              </a:r>
              <a:endParaRPr lang="da-DK" sz="1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5" name="Rektangel 14">
              <a:extLst>
                <a:ext uri="{FF2B5EF4-FFF2-40B4-BE49-F238E27FC236}">
                  <a16:creationId xmlns:a16="http://schemas.microsoft.com/office/drawing/2014/main" id="{80F1C2CC-9722-4FCD-9DA4-FF4A2D51FA4D}"/>
                </a:ext>
              </a:extLst>
            </p:cNvPr>
            <p:cNvSpPr/>
            <p:nvPr/>
          </p:nvSpPr>
          <p:spPr>
            <a:xfrm>
              <a:off x="10210800" y="3520997"/>
              <a:ext cx="690906" cy="3944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Litinový</a:t>
              </a:r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hořák</a:t>
              </a:r>
              <a:endParaRPr lang="da-DK" sz="1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6" name="Rektangel 15">
              <a:extLst>
                <a:ext uri="{FF2B5EF4-FFF2-40B4-BE49-F238E27FC236}">
                  <a16:creationId xmlns:a16="http://schemas.microsoft.com/office/drawing/2014/main" id="{EDF334FD-3F1A-4545-9F20-8B4D01729CB1}"/>
                </a:ext>
              </a:extLst>
            </p:cNvPr>
            <p:cNvSpPr/>
            <p:nvPr/>
          </p:nvSpPr>
          <p:spPr>
            <a:xfrm>
              <a:off x="10210800" y="4473587"/>
              <a:ext cx="835981" cy="3944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Dveřní</a:t>
              </a:r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spínač</a:t>
              </a:r>
              <a:endParaRPr lang="da-DK" sz="1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7" name="Rektangel 16">
              <a:extLst>
                <a:ext uri="{FF2B5EF4-FFF2-40B4-BE49-F238E27FC236}">
                  <a16:creationId xmlns:a16="http://schemas.microsoft.com/office/drawing/2014/main" id="{6298F379-FEC3-4C33-9250-3D2F958BEFF6}"/>
                </a:ext>
              </a:extLst>
            </p:cNvPr>
            <p:cNvSpPr/>
            <p:nvPr/>
          </p:nvSpPr>
          <p:spPr>
            <a:xfrm>
              <a:off x="10210799" y="6081404"/>
              <a:ext cx="1173529" cy="3944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Vnější</a:t>
              </a:r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šnek</a:t>
              </a:r>
              <a:r>
                <a:rPr lang="cs-CZ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ový</a:t>
              </a:r>
              <a:r>
                <a:rPr lang="cs-CZ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podavač</a:t>
              </a:r>
              <a:endParaRPr lang="da-DK" sz="1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cxnSp>
          <p:nvCxnSpPr>
            <p:cNvPr id="18" name="Lige forbindelse 17">
              <a:extLst>
                <a:ext uri="{FF2B5EF4-FFF2-40B4-BE49-F238E27FC236}">
                  <a16:creationId xmlns:a16="http://schemas.microsoft.com/office/drawing/2014/main" id="{A7A4461C-A682-4D96-B43E-A19186DFD557}"/>
                </a:ext>
              </a:extLst>
            </p:cNvPr>
            <p:cNvCxnSpPr/>
            <p:nvPr/>
          </p:nvCxnSpPr>
          <p:spPr>
            <a:xfrm>
              <a:off x="9809825" y="5912528"/>
              <a:ext cx="648070" cy="0"/>
            </a:xfrm>
            <a:prstGeom prst="line">
              <a:avLst/>
            </a:prstGeom>
            <a:ln>
              <a:solidFill>
                <a:srgbClr val="FFDF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ktangel 18">
              <a:extLst>
                <a:ext uri="{FF2B5EF4-FFF2-40B4-BE49-F238E27FC236}">
                  <a16:creationId xmlns:a16="http://schemas.microsoft.com/office/drawing/2014/main" id="{2762E88B-BEEF-4BD9-AF67-7341507622DA}"/>
                </a:ext>
              </a:extLst>
            </p:cNvPr>
            <p:cNvSpPr/>
            <p:nvPr/>
          </p:nvSpPr>
          <p:spPr>
            <a:xfrm>
              <a:off x="10378489" y="5686915"/>
              <a:ext cx="1107439" cy="3944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Ovládací panel</a:t>
              </a:r>
              <a:endParaRPr lang="da-DK" sz="1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2370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08FA00-44FE-401A-95FA-EB3F49772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Technický</a:t>
            </a:r>
            <a:r>
              <a:rPr lang="de-DE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přehled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3C0D5919-3B10-4AAF-9047-FCDFC3A8C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3" y="1825627"/>
            <a:ext cx="5678007" cy="4351336"/>
          </a:xfrm>
        </p:spPr>
        <p:txBody>
          <a:bodyPr/>
          <a:lstStyle/>
          <a:p>
            <a:r>
              <a:rPr lang="da-DK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Pohled</a:t>
            </a:r>
            <a:r>
              <a:rPr lang="da-DK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zezadu</a:t>
            </a:r>
            <a:endParaRPr lang="da-DK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cs-CZ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Keramické zapalování</a:t>
            </a:r>
            <a:endParaRPr lang="en-US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endParaRPr lang="en-US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Ventilátor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(min.10 cm od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zdi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)</a:t>
            </a:r>
          </a:p>
          <a:p>
            <a:pPr lvl="1"/>
            <a:endParaRPr lang="en-US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Přepínač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dřevo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/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pelety</a:t>
            </a:r>
            <a:endParaRPr lang="en-US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4" name="Gruppe 3">
            <a:extLst>
              <a:ext uri="{FF2B5EF4-FFF2-40B4-BE49-F238E27FC236}">
                <a16:creationId xmlns:a16="http://schemas.microsoft.com/office/drawing/2014/main" id="{1DC5EF5F-DEFD-437F-9626-173FAAEE6033}"/>
              </a:ext>
            </a:extLst>
          </p:cNvPr>
          <p:cNvGrpSpPr/>
          <p:nvPr/>
        </p:nvGrpSpPr>
        <p:grpSpPr>
          <a:xfrm>
            <a:off x="7347185" y="1352917"/>
            <a:ext cx="4294304" cy="5139954"/>
            <a:chOff x="7356062" y="1702958"/>
            <a:chExt cx="4294304" cy="5139954"/>
          </a:xfrm>
        </p:grpSpPr>
        <p:pic>
          <p:nvPicPr>
            <p:cNvPr id="5" name="Picture 7">
              <a:extLst>
                <a:ext uri="{FF2B5EF4-FFF2-40B4-BE49-F238E27FC236}">
                  <a16:creationId xmlns:a16="http://schemas.microsoft.com/office/drawing/2014/main" id="{CC54F8F6-3560-4BD5-98CC-4CFD54841C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8834" r="28667"/>
            <a:stretch/>
          </p:blipFill>
          <p:spPr>
            <a:xfrm>
              <a:off x="8327253" y="1702958"/>
              <a:ext cx="2188619" cy="5139954"/>
            </a:xfrm>
            <a:prstGeom prst="rect">
              <a:avLst/>
            </a:prstGeom>
          </p:spPr>
        </p:pic>
        <p:sp>
          <p:nvSpPr>
            <p:cNvPr id="6" name="Rektangel 5">
              <a:extLst>
                <a:ext uri="{FF2B5EF4-FFF2-40B4-BE49-F238E27FC236}">
                  <a16:creationId xmlns:a16="http://schemas.microsoft.com/office/drawing/2014/main" id="{0537E893-2B51-400A-A230-01E9F38A3DB5}"/>
                </a:ext>
              </a:extLst>
            </p:cNvPr>
            <p:cNvSpPr/>
            <p:nvPr/>
          </p:nvSpPr>
          <p:spPr>
            <a:xfrm>
              <a:off x="7356062" y="4854472"/>
              <a:ext cx="988947" cy="3944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Ventilátor</a:t>
              </a:r>
              <a:endParaRPr lang="da-DK" sz="1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7" name="Rektangel 6">
              <a:extLst>
                <a:ext uri="{FF2B5EF4-FFF2-40B4-BE49-F238E27FC236}">
                  <a16:creationId xmlns:a16="http://schemas.microsoft.com/office/drawing/2014/main" id="{FDE13F45-2FFC-4E01-A9D5-04BA9642F068}"/>
                </a:ext>
              </a:extLst>
            </p:cNvPr>
            <p:cNvSpPr/>
            <p:nvPr/>
          </p:nvSpPr>
          <p:spPr>
            <a:xfrm>
              <a:off x="7468952" y="4437921"/>
              <a:ext cx="882900" cy="3944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Keramické zapalování</a:t>
              </a:r>
              <a:endParaRPr lang="da-DK" sz="1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8" name="Rektangel 7">
              <a:extLst>
                <a:ext uri="{FF2B5EF4-FFF2-40B4-BE49-F238E27FC236}">
                  <a16:creationId xmlns:a16="http://schemas.microsoft.com/office/drawing/2014/main" id="{552A7E88-4292-4CC8-B742-560053417465}"/>
                </a:ext>
              </a:extLst>
            </p:cNvPr>
            <p:cNvSpPr/>
            <p:nvPr/>
          </p:nvSpPr>
          <p:spPr>
            <a:xfrm>
              <a:off x="10515872" y="4539823"/>
              <a:ext cx="1134494" cy="39448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Přepínač</a:t>
              </a:r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</a:p>
            <a:p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dřevo</a:t>
              </a:r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/</a:t>
              </a:r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pelety</a:t>
              </a:r>
              <a:endParaRPr lang="da-DK" sz="1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3478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3F438C-53A5-47F6-B182-175092886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Technický</a:t>
            </a:r>
            <a:r>
              <a:rPr lang="de-DE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přehled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61923600-513C-42E0-8A5D-48F809346D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3" y="1825627"/>
            <a:ext cx="5544842" cy="4351336"/>
          </a:xfrm>
        </p:spPr>
        <p:txBody>
          <a:bodyPr/>
          <a:lstStyle/>
          <a:p>
            <a:r>
              <a:rPr lang="da-DK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Pohled</a:t>
            </a:r>
            <a:r>
              <a:rPr lang="da-DK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z </a:t>
            </a:r>
            <a:r>
              <a:rPr lang="da-DK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pravého</a:t>
            </a:r>
            <a:r>
              <a:rPr lang="da-DK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boku</a:t>
            </a:r>
            <a:endParaRPr lang="da-DK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endParaRPr lang="da-DK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Sensor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teploty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spalin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e-DE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Sensor na CO</a:t>
            </a:r>
          </a:p>
          <a:p>
            <a:pPr lvl="1"/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e-DE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Sensor </a:t>
            </a:r>
            <a:r>
              <a:rPr lang="de-DE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teploty</a:t>
            </a:r>
            <a:r>
              <a:rPr lang="de-DE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ve</a:t>
            </a:r>
            <a:r>
              <a:rPr lang="de-DE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šneku</a:t>
            </a:r>
            <a:r>
              <a:rPr lang="de-DE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(</a:t>
            </a:r>
            <a:r>
              <a:rPr lang="de-DE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interní</a:t>
            </a:r>
            <a:r>
              <a:rPr lang="de-DE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)</a:t>
            </a:r>
          </a:p>
          <a:p>
            <a:pPr lvl="1"/>
            <a:endParaRPr lang="da-DK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4" name="Gruppe 3">
            <a:extLst>
              <a:ext uri="{FF2B5EF4-FFF2-40B4-BE49-F238E27FC236}">
                <a16:creationId xmlns:a16="http://schemas.microsoft.com/office/drawing/2014/main" id="{E56AAB13-B2FA-42FD-B4D2-CB81112CCBCD}"/>
              </a:ext>
            </a:extLst>
          </p:cNvPr>
          <p:cNvGrpSpPr/>
          <p:nvPr/>
        </p:nvGrpSpPr>
        <p:grpSpPr>
          <a:xfrm>
            <a:off x="5784971" y="1690688"/>
            <a:ext cx="6017678" cy="4975746"/>
            <a:chOff x="5705072" y="1757222"/>
            <a:chExt cx="6017678" cy="4975746"/>
          </a:xfrm>
        </p:grpSpPr>
        <p:pic>
          <p:nvPicPr>
            <p:cNvPr id="5" name="Picture 8">
              <a:extLst>
                <a:ext uri="{FF2B5EF4-FFF2-40B4-BE49-F238E27FC236}">
                  <a16:creationId xmlns:a16="http://schemas.microsoft.com/office/drawing/2014/main" id="{0675F399-4902-4CA0-8BD4-C3FE03584F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r="26636"/>
            <a:stretch/>
          </p:blipFill>
          <p:spPr>
            <a:xfrm>
              <a:off x="5705072" y="1757222"/>
              <a:ext cx="3657355" cy="4975746"/>
            </a:xfrm>
            <a:prstGeom prst="rect">
              <a:avLst/>
            </a:prstGeom>
          </p:spPr>
        </p:pic>
        <p:sp>
          <p:nvSpPr>
            <p:cNvPr id="6" name="Rektangel 5">
              <a:extLst>
                <a:ext uri="{FF2B5EF4-FFF2-40B4-BE49-F238E27FC236}">
                  <a16:creationId xmlns:a16="http://schemas.microsoft.com/office/drawing/2014/main" id="{186408E9-15A5-4DF2-9B1C-A566B2B5B239}"/>
                </a:ext>
              </a:extLst>
            </p:cNvPr>
            <p:cNvSpPr/>
            <p:nvPr/>
          </p:nvSpPr>
          <p:spPr>
            <a:xfrm>
              <a:off x="6403645" y="4755544"/>
              <a:ext cx="835981" cy="394489"/>
            </a:xfrm>
            <a:prstGeom prst="rect">
              <a:avLst/>
            </a:prstGeom>
            <a:solidFill>
              <a:srgbClr val="D1DC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7" name="Rektangel 6">
              <a:extLst>
                <a:ext uri="{FF2B5EF4-FFF2-40B4-BE49-F238E27FC236}">
                  <a16:creationId xmlns:a16="http://schemas.microsoft.com/office/drawing/2014/main" id="{43D42D45-03FB-438D-BC6F-236BA0539E6E}"/>
                </a:ext>
              </a:extLst>
            </p:cNvPr>
            <p:cNvSpPr/>
            <p:nvPr/>
          </p:nvSpPr>
          <p:spPr>
            <a:xfrm>
              <a:off x="9092319" y="2204508"/>
              <a:ext cx="1054857" cy="394489"/>
            </a:xfrm>
            <a:prstGeom prst="rect">
              <a:avLst/>
            </a:prstGeom>
            <a:solidFill>
              <a:srgbClr val="D1DC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Sensor </a:t>
              </a:r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teploty</a:t>
              </a:r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spalin</a:t>
              </a:r>
              <a:endParaRPr lang="da-DK" sz="1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8" name="Tekstfelt 7">
              <a:extLst>
                <a:ext uri="{FF2B5EF4-FFF2-40B4-BE49-F238E27FC236}">
                  <a16:creationId xmlns:a16="http://schemas.microsoft.com/office/drawing/2014/main" id="{E8CF70C3-A46C-442F-859E-4BA4737FEC1D}"/>
                </a:ext>
              </a:extLst>
            </p:cNvPr>
            <p:cNvSpPr txBox="1"/>
            <p:nvPr/>
          </p:nvSpPr>
          <p:spPr>
            <a:xfrm>
              <a:off x="6300164" y="4932874"/>
              <a:ext cx="99725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Sensor na CO</a:t>
              </a:r>
              <a:endParaRPr lang="da-DK" sz="10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9" name="Rektangel 8">
              <a:extLst>
                <a:ext uri="{FF2B5EF4-FFF2-40B4-BE49-F238E27FC236}">
                  <a16:creationId xmlns:a16="http://schemas.microsoft.com/office/drawing/2014/main" id="{F0986187-9741-46BF-B07F-D5F1CAB2EB55}"/>
                </a:ext>
              </a:extLst>
            </p:cNvPr>
            <p:cNvSpPr/>
            <p:nvPr/>
          </p:nvSpPr>
          <p:spPr>
            <a:xfrm>
              <a:off x="9237437" y="4955869"/>
              <a:ext cx="1134294" cy="394489"/>
            </a:xfrm>
            <a:prstGeom prst="rect">
              <a:avLst/>
            </a:prstGeom>
            <a:solidFill>
              <a:srgbClr val="D1DC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Sensor </a:t>
              </a:r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teploty</a:t>
              </a:r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ve</a:t>
              </a:r>
              <a:r>
                <a:rPr lang="de-DE" sz="10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šneku</a:t>
              </a:r>
              <a:endParaRPr lang="da-DK" sz="1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pic>
          <p:nvPicPr>
            <p:cNvPr id="10" name="Billede 9">
              <a:extLst>
                <a:ext uri="{FF2B5EF4-FFF2-40B4-BE49-F238E27FC236}">
                  <a16:creationId xmlns:a16="http://schemas.microsoft.com/office/drawing/2014/main" id="{C98DBEE2-A530-4BF6-B2B9-375019CC67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261875" y="4589458"/>
              <a:ext cx="1669571" cy="1252179"/>
            </a:xfrm>
            <a:prstGeom prst="rect">
              <a:avLst/>
            </a:prstGeom>
          </p:spPr>
        </p:pic>
        <p:sp>
          <p:nvSpPr>
            <p:cNvPr id="11" name="Ellipse 10">
              <a:extLst>
                <a:ext uri="{FF2B5EF4-FFF2-40B4-BE49-F238E27FC236}">
                  <a16:creationId xmlns:a16="http://schemas.microsoft.com/office/drawing/2014/main" id="{B154284B-3112-4667-BAD5-146395E20D78}"/>
                </a:ext>
              </a:extLst>
            </p:cNvPr>
            <p:cNvSpPr/>
            <p:nvPr/>
          </p:nvSpPr>
          <p:spPr>
            <a:xfrm>
              <a:off x="10690260" y="5018302"/>
              <a:ext cx="406400" cy="394489"/>
            </a:xfrm>
            <a:prstGeom prst="ellipse">
              <a:avLst/>
            </a:prstGeom>
            <a:noFill/>
            <a:ln w="28575">
              <a:solidFill>
                <a:srgbClr val="FFDF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pic>
          <p:nvPicPr>
            <p:cNvPr id="12" name="Billede 4">
              <a:extLst>
                <a:ext uri="{FF2B5EF4-FFF2-40B4-BE49-F238E27FC236}">
                  <a16:creationId xmlns:a16="http://schemas.microsoft.com/office/drawing/2014/main" id="{D4F5CE0F-92AB-45CF-BA9D-92F4E04E9C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88517" y="2672590"/>
              <a:ext cx="1710329" cy="1288406"/>
            </a:xfrm>
            <a:prstGeom prst="rect">
              <a:avLst/>
            </a:prstGeom>
          </p:spPr>
        </p:pic>
        <p:sp>
          <p:nvSpPr>
            <p:cNvPr id="13" name="Ellipse 15">
              <a:extLst>
                <a:ext uri="{FF2B5EF4-FFF2-40B4-BE49-F238E27FC236}">
                  <a16:creationId xmlns:a16="http://schemas.microsoft.com/office/drawing/2014/main" id="{F1FA5B07-661E-4221-9C39-34E34F2AC332}"/>
                </a:ext>
              </a:extLst>
            </p:cNvPr>
            <p:cNvSpPr/>
            <p:nvPr/>
          </p:nvSpPr>
          <p:spPr>
            <a:xfrm>
              <a:off x="10068213" y="3407214"/>
              <a:ext cx="406400" cy="394489"/>
            </a:xfrm>
            <a:prstGeom prst="ellipse">
              <a:avLst/>
            </a:prstGeom>
            <a:noFill/>
            <a:ln w="28575">
              <a:solidFill>
                <a:srgbClr val="FFDF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</p:grpSp>
    </p:spTree>
    <p:extLst>
      <p:ext uri="{BB962C8B-B14F-4D97-AF65-F5344CB8AC3E}">
        <p14:creationId xmlns:p14="http://schemas.microsoft.com/office/powerpoint/2010/main" val="4080546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223F51-FE4A-46FC-B591-392F6E4B4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Technický</a:t>
            </a:r>
            <a:r>
              <a:rPr lang="de-DE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přehled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D75B6103-3FA9-45C9-9A6A-7095A00C7E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3" y="1825627"/>
            <a:ext cx="4275335" cy="4351336"/>
          </a:xfrm>
        </p:spPr>
        <p:txBody>
          <a:bodyPr>
            <a:normAutofit/>
          </a:bodyPr>
          <a:lstStyle/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Vnější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Zásobník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pelety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(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cca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15 kg)</a:t>
            </a:r>
          </a:p>
          <a:p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Teplotní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sensor</a:t>
            </a:r>
          </a:p>
          <a:p>
            <a:pPr marL="0" indent="0">
              <a:buNone/>
            </a:pP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12" name="Gruppe 11">
            <a:extLst>
              <a:ext uri="{FF2B5EF4-FFF2-40B4-BE49-F238E27FC236}">
                <a16:creationId xmlns:a16="http://schemas.microsoft.com/office/drawing/2014/main" id="{B8BD97D1-EEC5-43E5-B3D3-21B853581C19}"/>
              </a:ext>
            </a:extLst>
          </p:cNvPr>
          <p:cNvGrpSpPr/>
          <p:nvPr/>
        </p:nvGrpSpPr>
        <p:grpSpPr>
          <a:xfrm>
            <a:off x="5966179" y="955254"/>
            <a:ext cx="6107452" cy="5667768"/>
            <a:chOff x="5966179" y="955254"/>
            <a:chExt cx="6107452" cy="5667768"/>
          </a:xfrm>
        </p:grpSpPr>
        <p:grpSp>
          <p:nvGrpSpPr>
            <p:cNvPr id="4" name="Gruppe 3">
              <a:extLst>
                <a:ext uri="{FF2B5EF4-FFF2-40B4-BE49-F238E27FC236}">
                  <a16:creationId xmlns:a16="http://schemas.microsoft.com/office/drawing/2014/main" id="{28F0759D-8C8D-44F6-A1B7-6A248917F079}"/>
                </a:ext>
              </a:extLst>
            </p:cNvPr>
            <p:cNvGrpSpPr/>
            <p:nvPr/>
          </p:nvGrpSpPr>
          <p:grpSpPr>
            <a:xfrm>
              <a:off x="6604986" y="955254"/>
              <a:ext cx="5468645" cy="5667768"/>
              <a:chOff x="6604986" y="955254"/>
              <a:chExt cx="5468645" cy="5667768"/>
            </a:xfrm>
          </p:grpSpPr>
          <p:pic>
            <p:nvPicPr>
              <p:cNvPr id="5" name="Picture 3">
                <a:extLst>
                  <a:ext uri="{FF2B5EF4-FFF2-40B4-BE49-F238E27FC236}">
                    <a16:creationId xmlns:a16="http://schemas.microsoft.com/office/drawing/2014/main" id="{9483EF63-11F8-4B04-8F9C-A549AFA85E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7316730" y="955254"/>
                <a:ext cx="3407115" cy="5667768"/>
              </a:xfrm>
              <a:prstGeom prst="rect">
                <a:avLst/>
              </a:prstGeom>
            </p:spPr>
          </p:pic>
          <p:cxnSp>
            <p:nvCxnSpPr>
              <p:cNvPr id="6" name="Lige forbindelse 5">
                <a:extLst>
                  <a:ext uri="{FF2B5EF4-FFF2-40B4-BE49-F238E27FC236}">
                    <a16:creationId xmlns:a16="http://schemas.microsoft.com/office/drawing/2014/main" id="{33009BD2-3BB9-45C0-ABAD-494B3CDD6429}"/>
                  </a:ext>
                </a:extLst>
              </p:cNvPr>
              <p:cNvCxnSpPr/>
              <p:nvPr/>
            </p:nvCxnSpPr>
            <p:spPr>
              <a:xfrm flipH="1">
                <a:off x="6604986" y="3204839"/>
                <a:ext cx="1313896" cy="0"/>
              </a:xfrm>
              <a:prstGeom prst="line">
                <a:avLst/>
              </a:prstGeom>
              <a:ln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Lige forbindelse 6">
                <a:extLst>
                  <a:ext uri="{FF2B5EF4-FFF2-40B4-BE49-F238E27FC236}">
                    <a16:creationId xmlns:a16="http://schemas.microsoft.com/office/drawing/2014/main" id="{D63E0002-E35F-4533-ABAF-8F24F3B2E323}"/>
                  </a:ext>
                </a:extLst>
              </p:cNvPr>
              <p:cNvCxnSpPr/>
              <p:nvPr/>
            </p:nvCxnSpPr>
            <p:spPr>
              <a:xfrm>
                <a:off x="9703293" y="3755254"/>
                <a:ext cx="1455938" cy="0"/>
              </a:xfrm>
              <a:prstGeom prst="line">
                <a:avLst/>
              </a:prstGeom>
              <a:ln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Lige forbindelse 7">
                <a:extLst>
                  <a:ext uri="{FF2B5EF4-FFF2-40B4-BE49-F238E27FC236}">
                    <a16:creationId xmlns:a16="http://schemas.microsoft.com/office/drawing/2014/main" id="{1FDF7DB4-8EF8-467C-B61A-EEFD955DD531}"/>
                  </a:ext>
                </a:extLst>
              </p:cNvPr>
              <p:cNvCxnSpPr/>
              <p:nvPr/>
            </p:nvCxnSpPr>
            <p:spPr>
              <a:xfrm>
                <a:off x="8309499" y="1908699"/>
                <a:ext cx="1003177" cy="0"/>
              </a:xfrm>
              <a:prstGeom prst="line">
                <a:avLst/>
              </a:prstGeom>
              <a:ln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kstfelt 8">
                <a:extLst>
                  <a:ext uri="{FF2B5EF4-FFF2-40B4-BE49-F238E27FC236}">
                    <a16:creationId xmlns:a16="http://schemas.microsoft.com/office/drawing/2014/main" id="{EA540FFD-ECC9-4580-B45F-67677D91DCDA}"/>
                  </a:ext>
                </a:extLst>
              </p:cNvPr>
              <p:cNvSpPr txBox="1"/>
              <p:nvPr/>
            </p:nvSpPr>
            <p:spPr>
              <a:xfrm>
                <a:off x="11159231" y="3632143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sz="1000" dirty="0" err="1"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Zásobník</a:t>
                </a:r>
                <a:r>
                  <a:rPr lang="de-DE" sz="1000" dirty="0"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 </a:t>
                </a:r>
              </a:p>
              <a:p>
                <a:r>
                  <a:rPr lang="de-DE" sz="1000" dirty="0"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na </a:t>
                </a:r>
                <a:r>
                  <a:rPr lang="de-DE" sz="1000" dirty="0" err="1"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pelety</a:t>
                </a:r>
                <a:endPara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</p:txBody>
          </p:sp>
          <p:sp>
            <p:nvSpPr>
              <p:cNvPr id="10" name="Tekstfelt 9">
                <a:extLst>
                  <a:ext uri="{FF2B5EF4-FFF2-40B4-BE49-F238E27FC236}">
                    <a16:creationId xmlns:a16="http://schemas.microsoft.com/office/drawing/2014/main" id="{AF84DA5E-80BF-4293-9B09-7A0500CF2D59}"/>
                  </a:ext>
                </a:extLst>
              </p:cNvPr>
              <p:cNvSpPr txBox="1"/>
              <p:nvPr/>
            </p:nvSpPr>
            <p:spPr>
              <a:xfrm>
                <a:off x="9312675" y="1785588"/>
                <a:ext cx="106899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sz="1000" dirty="0" err="1"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Teplotní</a:t>
                </a:r>
                <a:r>
                  <a:rPr lang="de-DE" sz="1000" dirty="0"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 </a:t>
                </a:r>
                <a:r>
                  <a:rPr lang="de-DE" sz="1000" dirty="0" err="1">
                    <a:latin typeface="Segoe UI Semilight" panose="020B0402040204020203" pitchFamily="34" charset="0"/>
                    <a:cs typeface="Segoe UI Semilight" panose="020B0402040204020203" pitchFamily="34" charset="0"/>
                  </a:rPr>
                  <a:t>sensor</a:t>
                </a:r>
                <a:endPara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endParaRPr>
              </a:p>
            </p:txBody>
          </p:sp>
        </p:grpSp>
        <p:sp>
          <p:nvSpPr>
            <p:cNvPr id="11" name="Tekstfelt 10">
              <a:extLst>
                <a:ext uri="{FF2B5EF4-FFF2-40B4-BE49-F238E27FC236}">
                  <a16:creationId xmlns:a16="http://schemas.microsoft.com/office/drawing/2014/main" id="{F750CE08-9BB6-4C5E-BCC2-A574144637E6}"/>
                </a:ext>
              </a:extLst>
            </p:cNvPr>
            <p:cNvSpPr txBox="1"/>
            <p:nvPr/>
          </p:nvSpPr>
          <p:spPr>
            <a:xfrm>
              <a:off x="5966179" y="3030068"/>
              <a:ext cx="6451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Vnější</a:t>
              </a:r>
              <a:r>
                <a:rPr lang="de-DE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šnek</a:t>
              </a:r>
              <a:endParaRPr lang="da-DK" sz="10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6294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332BB8-ABEB-4500-8EF1-DDA516A2D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Technický</a:t>
            </a:r>
            <a:r>
              <a:rPr lang="de-DE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přehled</a:t>
            </a:r>
            <a:r>
              <a:rPr lang="de-DE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 </a:t>
            </a:r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základní</a:t>
            </a:r>
            <a:r>
              <a:rPr lang="de-DE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deska</a:t>
            </a:r>
            <a:endParaRPr lang="da-DK" sz="3600" dirty="0"/>
          </a:p>
        </p:txBody>
      </p:sp>
      <p:grpSp>
        <p:nvGrpSpPr>
          <p:cNvPr id="9" name="Gruppe 8">
            <a:extLst>
              <a:ext uri="{FF2B5EF4-FFF2-40B4-BE49-F238E27FC236}">
                <a16:creationId xmlns:a16="http://schemas.microsoft.com/office/drawing/2014/main" id="{F22400C8-2169-4E09-95CA-ABFE649703FC}"/>
              </a:ext>
            </a:extLst>
          </p:cNvPr>
          <p:cNvGrpSpPr/>
          <p:nvPr/>
        </p:nvGrpSpPr>
        <p:grpSpPr>
          <a:xfrm>
            <a:off x="2629834" y="1566222"/>
            <a:ext cx="6932332" cy="4737612"/>
            <a:chOff x="-1036079" y="1619488"/>
            <a:chExt cx="6932332" cy="4737612"/>
          </a:xfrm>
        </p:grpSpPr>
        <p:grpSp>
          <p:nvGrpSpPr>
            <p:cNvPr id="4" name="Gruppe 3">
              <a:extLst>
                <a:ext uri="{FF2B5EF4-FFF2-40B4-BE49-F238E27FC236}">
                  <a16:creationId xmlns:a16="http://schemas.microsoft.com/office/drawing/2014/main" id="{2A3B2CC3-136A-47AC-AACF-54889CBD7720}"/>
                </a:ext>
              </a:extLst>
            </p:cNvPr>
            <p:cNvGrpSpPr/>
            <p:nvPr/>
          </p:nvGrpSpPr>
          <p:grpSpPr>
            <a:xfrm>
              <a:off x="-1036079" y="1619488"/>
              <a:ext cx="6932332" cy="4737612"/>
              <a:chOff x="2629834" y="1540164"/>
              <a:chExt cx="6932332" cy="4737612"/>
            </a:xfrm>
          </p:grpSpPr>
          <p:pic>
            <p:nvPicPr>
              <p:cNvPr id="5" name="Billede 4">
                <a:extLst>
                  <a:ext uri="{FF2B5EF4-FFF2-40B4-BE49-F238E27FC236}">
                    <a16:creationId xmlns:a16="http://schemas.microsoft.com/office/drawing/2014/main" id="{29849D40-4181-4296-8918-AF208FD34F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2629834" y="1540164"/>
                <a:ext cx="6932332" cy="4737612"/>
              </a:xfrm>
              <a:prstGeom prst="rect">
                <a:avLst/>
              </a:prstGeom>
            </p:spPr>
          </p:pic>
          <p:sp>
            <p:nvSpPr>
              <p:cNvPr id="6" name="Ellipse 5">
                <a:extLst>
                  <a:ext uri="{FF2B5EF4-FFF2-40B4-BE49-F238E27FC236}">
                    <a16:creationId xmlns:a16="http://schemas.microsoft.com/office/drawing/2014/main" id="{4AF8947C-36FC-4B8F-B6CD-5C636E2203F1}"/>
                  </a:ext>
                </a:extLst>
              </p:cNvPr>
              <p:cNvSpPr/>
              <p:nvPr/>
            </p:nvSpPr>
            <p:spPr>
              <a:xfrm>
                <a:off x="6010184" y="1908699"/>
                <a:ext cx="559292" cy="565117"/>
              </a:xfrm>
              <a:prstGeom prst="ellipse">
                <a:avLst/>
              </a:prstGeom>
              <a:noFill/>
              <a:ln w="38100"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dirty="0"/>
              </a:p>
            </p:txBody>
          </p:sp>
        </p:grpSp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021430C3-21AE-43F6-B54F-C69F92E29A46}"/>
                </a:ext>
              </a:extLst>
            </p:cNvPr>
            <p:cNvSpPr/>
            <p:nvPr/>
          </p:nvSpPr>
          <p:spPr>
            <a:xfrm>
              <a:off x="2758561" y="4730967"/>
              <a:ext cx="559292" cy="565117"/>
            </a:xfrm>
            <a:prstGeom prst="ellipse">
              <a:avLst/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</p:grpSp>
    </p:spTree>
    <p:extLst>
      <p:ext uri="{BB962C8B-B14F-4D97-AF65-F5344CB8AC3E}">
        <p14:creationId xmlns:p14="http://schemas.microsoft.com/office/powerpoint/2010/main" val="3338794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FAB4A84-AF26-49A8-9790-BAA7704D8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Napojení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základní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desky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kabely</a:t>
            </a:r>
            <a:endParaRPr lang="da-DK" sz="3600" dirty="0"/>
          </a:p>
        </p:txBody>
      </p:sp>
      <p:pic>
        <p:nvPicPr>
          <p:cNvPr id="4" name="Pladsholder til indhold 3">
            <a:extLst>
              <a:ext uri="{FF2B5EF4-FFF2-40B4-BE49-F238E27FC236}">
                <a16:creationId xmlns:a16="http://schemas.microsoft.com/office/drawing/2014/main" id="{CCE12EE4-1FFE-484C-84CE-1AA9F11ADA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91582" y="1690688"/>
            <a:ext cx="800883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771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8604D9-2BBA-4AE7-A3EB-83D142B8F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Základní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deska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zapojené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kabely</a:t>
            </a:r>
            <a:endParaRPr lang="da-DK" sz="3600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84E238FB-F303-403E-B17E-2B04C4BE680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71129" y="1428165"/>
            <a:ext cx="5449742" cy="506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344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282460-E745-4841-A828-1C8BEABE5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</p:spPr>
        <p:txBody>
          <a:bodyPr>
            <a:normAutofit/>
          </a:bodyPr>
          <a:lstStyle/>
          <a:p>
            <a:r>
              <a:rPr lang="da-DK" sz="3600" dirty="0" err="1"/>
              <a:t>Instalace</a:t>
            </a:r>
            <a:r>
              <a:rPr lang="da-DK" sz="3600" dirty="0"/>
              <a:t> </a:t>
            </a:r>
            <a:r>
              <a:rPr lang="da-DK" sz="3600" dirty="0" err="1"/>
              <a:t>kamen</a:t>
            </a:r>
            <a:endParaRPr lang="da-DK" sz="3600" dirty="0"/>
          </a:p>
        </p:txBody>
      </p:sp>
      <p:grpSp>
        <p:nvGrpSpPr>
          <p:cNvPr id="4" name="Gruppe 3">
            <a:extLst>
              <a:ext uri="{FF2B5EF4-FFF2-40B4-BE49-F238E27FC236}">
                <a16:creationId xmlns:a16="http://schemas.microsoft.com/office/drawing/2014/main" id="{96D5003C-EE02-47CD-8AD6-3FED9B05F1EF}"/>
              </a:ext>
            </a:extLst>
          </p:cNvPr>
          <p:cNvGrpSpPr/>
          <p:nvPr/>
        </p:nvGrpSpPr>
        <p:grpSpPr>
          <a:xfrm>
            <a:off x="7216897" y="1172633"/>
            <a:ext cx="3940288" cy="5063150"/>
            <a:chOff x="4544719" y="1487378"/>
            <a:chExt cx="3940288" cy="5063150"/>
          </a:xfrm>
        </p:grpSpPr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34313AA3-FAFB-42B0-BCF2-F1C3C5F309D0}"/>
                </a:ext>
              </a:extLst>
            </p:cNvPr>
            <p:cNvSpPr/>
            <p:nvPr/>
          </p:nvSpPr>
          <p:spPr>
            <a:xfrm>
              <a:off x="4714047" y="4509856"/>
              <a:ext cx="1198481" cy="105474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pic>
          <p:nvPicPr>
            <p:cNvPr id="6" name="Billede 5">
              <a:extLst>
                <a:ext uri="{FF2B5EF4-FFF2-40B4-BE49-F238E27FC236}">
                  <a16:creationId xmlns:a16="http://schemas.microsoft.com/office/drawing/2014/main" id="{077CE9AA-6AEF-4533-BA90-B57803BC03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44719" y="1487378"/>
              <a:ext cx="3892673" cy="5063150"/>
            </a:xfrm>
            <a:prstGeom prst="rect">
              <a:avLst/>
            </a:prstGeom>
          </p:spPr>
        </p:pic>
        <p:sp>
          <p:nvSpPr>
            <p:cNvPr id="7" name="Rektangel 6">
              <a:extLst>
                <a:ext uri="{FF2B5EF4-FFF2-40B4-BE49-F238E27FC236}">
                  <a16:creationId xmlns:a16="http://schemas.microsoft.com/office/drawing/2014/main" id="{5DC00C33-01D2-40E7-92D4-F53513510495}"/>
                </a:ext>
              </a:extLst>
            </p:cNvPr>
            <p:cNvSpPr/>
            <p:nvPr/>
          </p:nvSpPr>
          <p:spPr>
            <a:xfrm>
              <a:off x="4571353" y="5742409"/>
              <a:ext cx="1456586" cy="6303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8" name="Rektangel 7">
              <a:extLst>
                <a:ext uri="{FF2B5EF4-FFF2-40B4-BE49-F238E27FC236}">
                  <a16:creationId xmlns:a16="http://schemas.microsoft.com/office/drawing/2014/main" id="{B8020382-E5F9-4731-8778-6B943662512A}"/>
                </a:ext>
              </a:extLst>
            </p:cNvPr>
            <p:cNvSpPr/>
            <p:nvPr/>
          </p:nvSpPr>
          <p:spPr>
            <a:xfrm>
              <a:off x="6854394" y="3388638"/>
              <a:ext cx="1582998" cy="6303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cxnSp>
          <p:nvCxnSpPr>
            <p:cNvPr id="9" name="Lige forbindelse 8">
              <a:extLst>
                <a:ext uri="{FF2B5EF4-FFF2-40B4-BE49-F238E27FC236}">
                  <a16:creationId xmlns:a16="http://schemas.microsoft.com/office/drawing/2014/main" id="{F9BA51FF-70E8-4C15-BAE1-F515A2723449}"/>
                </a:ext>
              </a:extLst>
            </p:cNvPr>
            <p:cNvCxnSpPr>
              <a:cxnSpLocks/>
            </p:cNvCxnSpPr>
            <p:nvPr/>
          </p:nvCxnSpPr>
          <p:spPr>
            <a:xfrm>
              <a:off x="6854394" y="3320249"/>
              <a:ext cx="1330818" cy="707582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ktangel 9">
              <a:extLst>
                <a:ext uri="{FF2B5EF4-FFF2-40B4-BE49-F238E27FC236}">
                  <a16:creationId xmlns:a16="http://schemas.microsoft.com/office/drawing/2014/main" id="{262381E4-969E-4E11-B247-4C38D565FF1C}"/>
                </a:ext>
              </a:extLst>
            </p:cNvPr>
            <p:cNvSpPr/>
            <p:nvPr/>
          </p:nvSpPr>
          <p:spPr>
            <a:xfrm>
              <a:off x="7989902" y="4589755"/>
              <a:ext cx="417252" cy="5167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cxnSp>
          <p:nvCxnSpPr>
            <p:cNvPr id="11" name="Lige forbindelse 10">
              <a:extLst>
                <a:ext uri="{FF2B5EF4-FFF2-40B4-BE49-F238E27FC236}">
                  <a16:creationId xmlns:a16="http://schemas.microsoft.com/office/drawing/2014/main" id="{D022B160-EB51-49A8-A1C9-CCE787667CD6}"/>
                </a:ext>
              </a:extLst>
            </p:cNvPr>
            <p:cNvCxnSpPr/>
            <p:nvPr/>
          </p:nvCxnSpPr>
          <p:spPr>
            <a:xfrm>
              <a:off x="7945514" y="4589755"/>
              <a:ext cx="0" cy="674703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ktangel 11">
              <a:extLst>
                <a:ext uri="{FF2B5EF4-FFF2-40B4-BE49-F238E27FC236}">
                  <a16:creationId xmlns:a16="http://schemas.microsoft.com/office/drawing/2014/main" id="{762365C9-D17E-448E-9597-AC756A1D60C2}"/>
                </a:ext>
              </a:extLst>
            </p:cNvPr>
            <p:cNvSpPr/>
            <p:nvPr/>
          </p:nvSpPr>
          <p:spPr>
            <a:xfrm>
              <a:off x="7918880" y="1505133"/>
              <a:ext cx="489752" cy="5468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13" name="Tekstfelt 12">
              <a:extLst>
                <a:ext uri="{FF2B5EF4-FFF2-40B4-BE49-F238E27FC236}">
                  <a16:creationId xmlns:a16="http://schemas.microsoft.com/office/drawing/2014/main" id="{53C8383C-55A5-4027-9B93-ACD0729B179D}"/>
                </a:ext>
              </a:extLst>
            </p:cNvPr>
            <p:cNvSpPr txBox="1"/>
            <p:nvPr/>
          </p:nvSpPr>
          <p:spPr>
            <a:xfrm>
              <a:off x="6872263" y="4212656"/>
              <a:ext cx="1170602" cy="57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05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min. 1m </a:t>
              </a:r>
            </a:p>
            <a:p>
              <a:r>
                <a:rPr lang="de-DE" sz="105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neizolované</a:t>
              </a:r>
              <a:r>
                <a:rPr lang="de-DE" sz="105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5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kouřové</a:t>
              </a:r>
              <a:r>
                <a:rPr lang="de-DE" sz="105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5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trubky</a:t>
              </a:r>
              <a:r>
                <a:rPr lang="de-DE" sz="105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</a:p>
          </p:txBody>
        </p:sp>
        <p:sp>
          <p:nvSpPr>
            <p:cNvPr id="14" name="Tekstfelt 13">
              <a:extLst>
                <a:ext uri="{FF2B5EF4-FFF2-40B4-BE49-F238E27FC236}">
                  <a16:creationId xmlns:a16="http://schemas.microsoft.com/office/drawing/2014/main" id="{F8268E8A-16F8-45AD-B8F2-866CC10DE960}"/>
                </a:ext>
              </a:extLst>
            </p:cNvPr>
            <p:cNvSpPr txBox="1"/>
            <p:nvPr/>
          </p:nvSpPr>
          <p:spPr>
            <a:xfrm>
              <a:off x="6809592" y="1876188"/>
              <a:ext cx="1675415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05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min. 4m </a:t>
              </a:r>
              <a:r>
                <a:rPr lang="de-DE" sz="105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nerezový</a:t>
              </a:r>
              <a:r>
                <a:rPr lang="de-DE" sz="105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e-DE" sz="105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komín</a:t>
              </a:r>
              <a:endParaRPr lang="de-DE" sz="105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  <a:p>
              <a:r>
                <a:rPr lang="de-DE" sz="105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min. 5m </a:t>
              </a:r>
              <a:r>
                <a:rPr lang="da-DK" sz="105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zděný</a:t>
              </a:r>
              <a:r>
                <a:rPr lang="da-DK" sz="105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05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komín</a:t>
              </a:r>
              <a:endParaRPr lang="da-DK" sz="105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3219D09F-952B-4A05-AF04-F971C632B30D}"/>
                </a:ext>
              </a:extLst>
            </p:cNvPr>
            <p:cNvSpPr/>
            <p:nvPr/>
          </p:nvSpPr>
          <p:spPr>
            <a:xfrm>
              <a:off x="4612536" y="4313680"/>
              <a:ext cx="1198481" cy="122685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16" name="Tekstfelt 15">
              <a:extLst>
                <a:ext uri="{FF2B5EF4-FFF2-40B4-BE49-F238E27FC236}">
                  <a16:creationId xmlns:a16="http://schemas.microsoft.com/office/drawing/2014/main" id="{E0F7A56F-109A-4D6A-848B-CD31ED21C0DA}"/>
                </a:ext>
              </a:extLst>
            </p:cNvPr>
            <p:cNvSpPr txBox="1"/>
            <p:nvPr/>
          </p:nvSpPr>
          <p:spPr>
            <a:xfrm>
              <a:off x="4635616" y="4609179"/>
              <a:ext cx="12529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a-DK" sz="14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20-25 m3 </a:t>
              </a:r>
              <a:r>
                <a:rPr lang="da-DK" sz="14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kyslíku</a:t>
              </a:r>
              <a:r>
                <a:rPr lang="da-DK" sz="14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/ </a:t>
              </a:r>
              <a:r>
                <a:rPr lang="da-DK" sz="14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hod</a:t>
              </a:r>
              <a:r>
                <a:rPr lang="da-DK" sz="14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1240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920A24-7827-4A0E-98D8-9C7D70F78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sz="3600" dirty="0" err="1"/>
              <a:t>Instalace</a:t>
            </a:r>
            <a:r>
              <a:rPr lang="da-DK" sz="3600" dirty="0"/>
              <a:t>, </a:t>
            </a:r>
            <a:r>
              <a:rPr lang="da-DK" sz="3600" dirty="0" err="1"/>
              <a:t>údržba</a:t>
            </a:r>
            <a:r>
              <a:rPr lang="da-DK" sz="3600" dirty="0"/>
              <a:t> a </a:t>
            </a:r>
            <a:r>
              <a:rPr lang="da-DK" sz="3600"/>
              <a:t>čištění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EF39454-3EBB-4BC7-ABC7-F16F329C9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2" y="1330960"/>
            <a:ext cx="5928358" cy="5151120"/>
          </a:xfrm>
        </p:spPr>
        <p:txBody>
          <a:bodyPr>
            <a:noAutofit/>
          </a:bodyPr>
          <a:lstStyle/>
          <a:p>
            <a:pPr marL="0" indent="0">
              <a:buNone/>
            </a:pPr>
            <a:br>
              <a:rPr lang="da-DK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r>
              <a:rPr lang="da-DK" sz="14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Čištění</a:t>
            </a:r>
            <a:endParaRPr lang="da-DK" sz="1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120000"/>
              </a:lnSpc>
            </a:pP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vermikulitovou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vyzdívku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zda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není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poškozená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Vyčistěte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spalovací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komoru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druhý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ocelový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deflektor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zda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nejsou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v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komíně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saze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Odstraňte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zbytky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popela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pod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spalovací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komorou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zda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ventilátor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volný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Vytáhněte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cca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20 cm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základní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desku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ven a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její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stav,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zda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v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pořádku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</a:p>
          <a:p>
            <a:pPr marL="0" indent="0">
              <a:buNone/>
            </a:pPr>
            <a:r>
              <a:rPr lang="da-DK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Kontrola nastavení</a:t>
            </a:r>
          </a:p>
          <a:p>
            <a:pPr>
              <a:lnSpc>
                <a:spcPct val="120000"/>
              </a:lnSpc>
            </a:pP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zda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nainstalován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nejnovější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software (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aplikace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firemni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firmware)</a:t>
            </a:r>
          </a:p>
          <a:p>
            <a:pPr>
              <a:lnSpc>
                <a:spcPct val="120000"/>
              </a:lnSpc>
            </a:pP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dveřní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sensor a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Aduro-tronic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(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automatický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uzavírač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přívodu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vzduchu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).</a:t>
            </a:r>
          </a:p>
          <a:p>
            <a:pPr>
              <a:lnSpc>
                <a:spcPct val="120000"/>
              </a:lnSpc>
            </a:pP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dvířka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(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uzavírání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těsnost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těsnění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).</a:t>
            </a:r>
          </a:p>
          <a:p>
            <a:pPr>
              <a:lnSpc>
                <a:spcPct val="120000"/>
              </a:lnSpc>
            </a:pP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Pokud j</a:t>
            </a:r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e nutné opravte škrábance na laku pomocí spreje </a:t>
            </a:r>
            <a:r>
              <a:rPr lang="cs-CZ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Senotherm</a:t>
            </a:r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4" name="5854056B-6CD0-4C0C-92D6-631870F43267" descr="19F72E6B-37C8-489A-A2DD-55E4C08A70B2@home">
            <a:extLst>
              <a:ext uri="{FF2B5EF4-FFF2-40B4-BE49-F238E27FC236}">
                <a16:creationId xmlns:a16="http://schemas.microsoft.com/office/drawing/2014/main" id="{3546EE66-9B6F-4BE9-90D9-89F6453F6F06}"/>
              </a:ext>
            </a:extLst>
          </p:cNvPr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351" y="5267002"/>
            <a:ext cx="1219200" cy="1219200"/>
          </a:xfrm>
          <a:prstGeom prst="rect">
            <a:avLst/>
          </a:prstGeom>
          <a:noFill/>
          <a:ln>
            <a:noFill/>
          </a:ln>
          <a:extLst/>
        </p:spPr>
      </p:pic>
      <p:grpSp>
        <p:nvGrpSpPr>
          <p:cNvPr id="8" name="Gruppe 7">
            <a:extLst>
              <a:ext uri="{FF2B5EF4-FFF2-40B4-BE49-F238E27FC236}">
                <a16:creationId xmlns:a16="http://schemas.microsoft.com/office/drawing/2014/main" id="{4CC95682-AFE5-4954-8652-F4F438814DD5}"/>
              </a:ext>
            </a:extLst>
          </p:cNvPr>
          <p:cNvGrpSpPr/>
          <p:nvPr/>
        </p:nvGrpSpPr>
        <p:grpSpPr>
          <a:xfrm>
            <a:off x="9687992" y="4648524"/>
            <a:ext cx="2006353" cy="1837678"/>
            <a:chOff x="4911806" y="4749554"/>
            <a:chExt cx="2006353" cy="1837678"/>
          </a:xfrm>
        </p:grpSpPr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DA61CDE5-3F14-4865-9AA8-ADE1EE0E6CD9}"/>
                </a:ext>
              </a:extLst>
            </p:cNvPr>
            <p:cNvSpPr/>
            <p:nvPr/>
          </p:nvSpPr>
          <p:spPr>
            <a:xfrm>
              <a:off x="4911806" y="4749554"/>
              <a:ext cx="2006353" cy="183767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6" name="Tekstfelt 5">
              <a:extLst>
                <a:ext uri="{FF2B5EF4-FFF2-40B4-BE49-F238E27FC236}">
                  <a16:creationId xmlns:a16="http://schemas.microsoft.com/office/drawing/2014/main" id="{D1555684-4F9C-4287-8889-26EB76F154C6}"/>
                </a:ext>
              </a:extLst>
            </p:cNvPr>
            <p:cNvSpPr txBox="1"/>
            <p:nvPr/>
          </p:nvSpPr>
          <p:spPr>
            <a:xfrm>
              <a:off x="5178868" y="5086685"/>
              <a:ext cx="153590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Dodržujte správný postup údržby</a:t>
              </a:r>
              <a:endParaRPr lang="da-DK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44D987C9-9123-41BA-B269-992E3C508364}"/>
              </a:ext>
            </a:extLst>
          </p:cNvPr>
          <p:cNvSpPr txBox="1">
            <a:spLocks/>
          </p:cNvSpPr>
          <p:nvPr/>
        </p:nvSpPr>
        <p:spPr>
          <a:xfrm>
            <a:off x="6937178" y="2270422"/>
            <a:ext cx="4932282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/>
              <a:buNone/>
            </a:pPr>
            <a:r>
              <a:rPr lang="cs-CZ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Zapalování</a:t>
            </a:r>
            <a:endParaRPr lang="da-DK" sz="1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Ujistěte se, že jsou kamna zapnutá a řádně zapalují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Naplňte zásobník peletami a připravte kamna k používání. </a:t>
            </a: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Kontrolujte průběh zapalování kamen v každém kroku.</a:t>
            </a: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itchFamily="34"/>
              <a:buNone/>
            </a:pP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itchFamily="34"/>
              <a:buNone/>
            </a:pP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itchFamily="34"/>
              <a:buNone/>
            </a:pP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848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920A24-7827-4A0E-98D8-9C7D70F78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Instalace</a:t>
            </a:r>
            <a:r>
              <a:rPr lang="da-DK" sz="3600" dirty="0"/>
              <a:t>, </a:t>
            </a:r>
            <a:r>
              <a:rPr lang="cs-CZ" sz="3600" dirty="0"/>
              <a:t>čištění a údržba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EF39454-3EBB-4BC7-ABC7-F16F329C9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3" y="1544321"/>
            <a:ext cx="5145347" cy="4500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Co by měl zákazník dělat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</a:t>
            </a:r>
          </a:p>
          <a:p>
            <a:pPr marL="0" indent="0">
              <a:buNone/>
            </a:pPr>
            <a:br>
              <a:rPr lang="da-DK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r>
              <a:rPr lang="cs-CZ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Každodenní údržba</a:t>
            </a:r>
            <a:r>
              <a:rPr lang="da-DK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</a:t>
            </a: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Vyčistěte hořák na pelety (ideálně pomocí kartáče).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Čištění se doporučuje po každém naplnění zásobníku.</a:t>
            </a: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Jednou za 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3-4 </a:t>
            </a:r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dny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vyčistěte hořák na pelety a vnitřní šnekový podavač. Vyčistěte skla kamen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</a:p>
          <a:p>
            <a:pPr marL="0" indent="0">
              <a:buNone/>
            </a:pPr>
            <a:r>
              <a:rPr lang="cs-CZ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Pravidelná údržba. </a:t>
            </a:r>
            <a:r>
              <a:rPr lang="da-DK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– </a:t>
            </a:r>
            <a:r>
              <a:rPr lang="cs-CZ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po 500 hodinách provozu</a:t>
            </a:r>
            <a:r>
              <a:rPr lang="da-DK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</a:t>
            </a: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 ventilátor</a:t>
            </a: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 zapalovací svíčku, rošt a vyzdívku kolem roštu.</a:t>
            </a: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 dobu zapalování. Pokud je příliš dlouhá, zkontrolujte jímku zapalovací svíčky. Vyjměte zapalovací svíčku a vyčistěte ji.</a:t>
            </a: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Pokud je to nutné, vysajte a vyčistěte zásobník na pelety od prachu a pilin.</a:t>
            </a: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44D987C9-9123-41BA-B269-992E3C508364}"/>
              </a:ext>
            </a:extLst>
          </p:cNvPr>
          <p:cNvSpPr txBox="1">
            <a:spLocks/>
          </p:cNvSpPr>
          <p:nvPr/>
        </p:nvSpPr>
        <p:spPr>
          <a:xfrm>
            <a:off x="6968971" y="2350321"/>
            <a:ext cx="4714060" cy="390654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Roční údržba</a:t>
            </a:r>
            <a:r>
              <a:rPr lang="da-DK" sz="14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</a:t>
            </a: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 vermikulitové vyzdívky v topeništi, vyčistěte vnitřek topeniště a kanálky pro přívod vzduchu.</a:t>
            </a: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Vyčistěte hořák na pelety, zásobník pelet, ventilátor a vnitřní šnekový podavač. Pokud je nutné, vyjměte vnější šnekový podavač. </a:t>
            </a:r>
            <a:endParaRPr lang="en-US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 těsnění ve dvířkách a pod sklem.</a:t>
            </a: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 nastavení kamen (aktualizace). </a:t>
            </a: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Škrábance opravujte pouze sprejem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Senother</a:t>
            </a:r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m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Pokud je to nutné, vyměňte zapalovací svíčku.</a:t>
            </a:r>
            <a:endParaRPr lang="en-US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itchFamily="34"/>
              <a:buNone/>
            </a:pP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itchFamily="34"/>
              <a:buNone/>
            </a:pP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Font typeface="Arial" pitchFamily="34"/>
              <a:buNone/>
            </a:pP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9201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760942-8229-4479-905E-499922209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Instalace</a:t>
            </a:r>
            <a:r>
              <a:rPr lang="da-DK" sz="3600" dirty="0"/>
              <a:t>, </a:t>
            </a:r>
            <a:r>
              <a:rPr lang="cs-CZ" sz="3600" dirty="0"/>
              <a:t>čištění a údržba</a:t>
            </a:r>
            <a:endParaRPr lang="da-DK" sz="3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11A567DB-EA3A-4B19-8422-33341C189C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Přívod externího vzduchu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Kamna </a:t>
            </a:r>
            <a:r>
              <a:rPr lang="cs-CZ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Hybrid jsou vybavena hrdlem pro napojení na externí přívod vzduchu. </a:t>
            </a:r>
            <a:b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Napojení na externí vzduch se doporučuje. </a:t>
            </a:r>
            <a:endParaRPr lang="en-US" sz="1600" dirty="0">
              <a:solidFill>
                <a:prstClr val="black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2000" dirty="0">
                <a:solidFill>
                  <a:prstClr val="black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Pro napojení externího vzduchu je možné použít sadu </a:t>
            </a:r>
            <a:r>
              <a:rPr lang="cs-CZ" sz="2000" dirty="0" err="1">
                <a:solidFill>
                  <a:prstClr val="black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cs-CZ" sz="2000" dirty="0">
                <a:solidFill>
                  <a:prstClr val="black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pPr lvl="1"/>
            <a:r>
              <a:rPr lang="cs-CZ" sz="1600" dirty="0">
                <a:solidFill>
                  <a:prstClr val="black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Viz. obrázky</a:t>
            </a:r>
            <a:endParaRPr lang="en-US" sz="1600" dirty="0">
              <a:solidFill>
                <a:prstClr val="black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20" name="Billede 19" descr="ADURO Hybrid - Air via mur">
            <a:extLst>
              <a:ext uri="{FF2B5EF4-FFF2-40B4-BE49-F238E27FC236}">
                <a16:creationId xmlns:a16="http://schemas.microsoft.com/office/drawing/2014/main" id="{B4D618B4-C7A9-4B90-A57E-EEC9FA5F765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188" y="4163627"/>
            <a:ext cx="2697573" cy="2192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3">
            <a:extLst>
              <a:ext uri="{FF2B5EF4-FFF2-40B4-BE49-F238E27FC236}">
                <a16:creationId xmlns:a16="http://schemas.microsoft.com/office/drawing/2014/main" id="{9C3F48EF-10DA-4262-9865-BA4DF084FB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871" y="3082036"/>
            <a:ext cx="2373042" cy="3273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633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760942-8229-4479-905E-499922209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Instalace</a:t>
            </a:r>
            <a:r>
              <a:rPr lang="da-DK" sz="3600" dirty="0"/>
              <a:t>, </a:t>
            </a:r>
            <a:r>
              <a:rPr lang="cs-CZ" sz="3600" dirty="0"/>
              <a:t>čištění a údržba</a:t>
            </a:r>
            <a:endParaRPr lang="da-DK" sz="3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11A567DB-EA3A-4B19-8422-33341C189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4" y="1825627"/>
            <a:ext cx="5598108" cy="4351336"/>
          </a:xfrm>
        </p:spPr>
        <p:txBody>
          <a:bodyPr>
            <a:normAutofit/>
          </a:bodyPr>
          <a:lstStyle/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Draft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Optimizer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cs-CZ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– optimalizátor tahu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Pokud je nedostatečný tah komínu: Instalujte sadu </a:t>
            </a:r>
            <a:r>
              <a:rPr lang="cs-CZ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Draft Optimizer (ADO).</a:t>
            </a:r>
          </a:p>
          <a:p>
            <a:pPr lvl="1"/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Sada 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ADO </a:t>
            </a:r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je konstruována pro teploty až do 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500°C.  </a:t>
            </a:r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Tah komínu se zvýší na požadovanou hodnotu 12 </a:t>
            </a:r>
            <a:r>
              <a:rPr lang="cs-CZ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Pa</a:t>
            </a:r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Minimální výška komínu je 4 metry.</a:t>
            </a:r>
          </a:p>
          <a:p>
            <a:pPr lvl="1"/>
            <a:endParaRPr lang="da-DK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Ovládání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ADO:</a:t>
            </a: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Jestliže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napojíte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ADO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přímo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hybridní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kamna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potřeba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nastavit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pouze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rychlost</a:t>
            </a: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ADO se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automaticky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zapne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když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jsou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kamna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v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režimu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Pak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ADO v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provozu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peletový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režim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režim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dřevo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dokud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teplota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spalin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neklesne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pod 50°C.</a:t>
            </a:r>
            <a:endParaRPr lang="fr-FR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endParaRPr lang="da-DK" altLang="fr-FR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en-US" sz="2000" dirty="0">
              <a:solidFill>
                <a:prstClr val="black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id="{E452F2E2-A43B-40FD-A1B3-81F288C2A37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24720" y="2110714"/>
            <a:ext cx="2628000" cy="4382157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D53E01D4-42E1-412F-92CB-AFD8B767E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685889" y="4386348"/>
            <a:ext cx="2400817" cy="2106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218687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e 1">
            <a:extLst>
              <a:ext uri="{FF2B5EF4-FFF2-40B4-BE49-F238E27FC236}">
                <a16:creationId xmlns:a16="http://schemas.microsoft.com/office/drawing/2014/main" id="{15A931B8-8C14-47DC-B882-C6FAD6D8146C}"/>
              </a:ext>
            </a:extLst>
          </p:cNvPr>
          <p:cNvGrpSpPr/>
          <p:nvPr/>
        </p:nvGrpSpPr>
        <p:grpSpPr>
          <a:xfrm>
            <a:off x="503872" y="990526"/>
            <a:ext cx="10705599" cy="5350707"/>
            <a:chOff x="521628" y="1150324"/>
            <a:chExt cx="10705599" cy="5350707"/>
          </a:xfrm>
        </p:grpSpPr>
        <p:cxnSp>
          <p:nvCxnSpPr>
            <p:cNvPr id="5" name="Connettore diritto 4"/>
            <p:cNvCxnSpPr/>
            <p:nvPr/>
          </p:nvCxnSpPr>
          <p:spPr>
            <a:xfrm>
              <a:off x="1550564" y="2127438"/>
              <a:ext cx="0" cy="4373593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Connettore diritto 5"/>
            <p:cNvCxnSpPr/>
            <p:nvPr/>
          </p:nvCxnSpPr>
          <p:spPr>
            <a:xfrm flipH="1">
              <a:off x="1145123" y="6147348"/>
              <a:ext cx="944592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CasellaDiTesto 7"/>
            <p:cNvSpPr txBox="1"/>
            <p:nvPr/>
          </p:nvSpPr>
          <p:spPr>
            <a:xfrm rot="16200000">
              <a:off x="920271" y="3951728"/>
              <a:ext cx="7227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a-DK" sz="14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Teplota</a:t>
              </a:r>
              <a:endPara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9" name="CasellaDiTesto 8"/>
            <p:cNvSpPr txBox="1"/>
            <p:nvPr/>
          </p:nvSpPr>
          <p:spPr>
            <a:xfrm>
              <a:off x="6170567" y="6183034"/>
              <a:ext cx="43794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a-DK" sz="14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Čas</a:t>
              </a:r>
              <a:endPara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10" name="CasellaDiTesto 9"/>
            <p:cNvSpPr txBox="1"/>
            <p:nvPr/>
          </p:nvSpPr>
          <p:spPr>
            <a:xfrm>
              <a:off x="521628" y="1465979"/>
              <a:ext cx="10561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a-DK" sz="14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Power level</a:t>
              </a:r>
            </a:p>
          </p:txBody>
        </p:sp>
        <p:sp>
          <p:nvSpPr>
            <p:cNvPr id="12" name="Figura a mano libera: forma 11"/>
            <p:cNvSpPr/>
            <p:nvPr/>
          </p:nvSpPr>
          <p:spPr>
            <a:xfrm>
              <a:off x="1938753" y="2758484"/>
              <a:ext cx="7820824" cy="3388915"/>
            </a:xfrm>
            <a:custGeom>
              <a:avLst/>
              <a:gdLst>
                <a:gd name="connsiteX0" fmla="*/ 0 w 4675517"/>
                <a:gd name="connsiteY0" fmla="*/ 3388915 h 3388915"/>
                <a:gd name="connsiteX1" fmla="*/ 1233578 w 4675517"/>
                <a:gd name="connsiteY1" fmla="*/ 2474515 h 3388915"/>
                <a:gd name="connsiteX2" fmla="*/ 1725283 w 4675517"/>
                <a:gd name="connsiteY2" fmla="*/ 1836161 h 3388915"/>
                <a:gd name="connsiteX3" fmla="*/ 2484408 w 4675517"/>
                <a:gd name="connsiteY3" fmla="*/ 240274 h 3388915"/>
                <a:gd name="connsiteX4" fmla="*/ 2907102 w 4675517"/>
                <a:gd name="connsiteY4" fmla="*/ 179889 h 3388915"/>
                <a:gd name="connsiteX5" fmla="*/ 4045789 w 4675517"/>
                <a:gd name="connsiteY5" fmla="*/ 1905172 h 3388915"/>
                <a:gd name="connsiteX6" fmla="*/ 4390846 w 4675517"/>
                <a:gd name="connsiteY6" fmla="*/ 2362372 h 3388915"/>
                <a:gd name="connsiteX7" fmla="*/ 4675517 w 4675517"/>
                <a:gd name="connsiteY7" fmla="*/ 2405504 h 3388915"/>
                <a:gd name="connsiteX0" fmla="*/ 0 w 4703437"/>
                <a:gd name="connsiteY0" fmla="*/ 3388915 h 3388915"/>
                <a:gd name="connsiteX1" fmla="*/ 1233578 w 4703437"/>
                <a:gd name="connsiteY1" fmla="*/ 2474515 h 3388915"/>
                <a:gd name="connsiteX2" fmla="*/ 1725283 w 4703437"/>
                <a:gd name="connsiteY2" fmla="*/ 1836161 h 3388915"/>
                <a:gd name="connsiteX3" fmla="*/ 2484408 w 4703437"/>
                <a:gd name="connsiteY3" fmla="*/ 240274 h 3388915"/>
                <a:gd name="connsiteX4" fmla="*/ 2907102 w 4703437"/>
                <a:gd name="connsiteY4" fmla="*/ 179889 h 3388915"/>
                <a:gd name="connsiteX5" fmla="*/ 4045789 w 4703437"/>
                <a:gd name="connsiteY5" fmla="*/ 1905172 h 3388915"/>
                <a:gd name="connsiteX6" fmla="*/ 4390846 w 4703437"/>
                <a:gd name="connsiteY6" fmla="*/ 2362372 h 3388915"/>
                <a:gd name="connsiteX7" fmla="*/ 4703437 w 4703437"/>
                <a:gd name="connsiteY7" fmla="*/ 2766654 h 3388915"/>
                <a:gd name="connsiteX0" fmla="*/ 0 w 4703437"/>
                <a:gd name="connsiteY0" fmla="*/ 3388915 h 3388915"/>
                <a:gd name="connsiteX1" fmla="*/ 1233578 w 4703437"/>
                <a:gd name="connsiteY1" fmla="*/ 2474515 h 3388915"/>
                <a:gd name="connsiteX2" fmla="*/ 1725283 w 4703437"/>
                <a:gd name="connsiteY2" fmla="*/ 1836161 h 3388915"/>
                <a:gd name="connsiteX3" fmla="*/ 2484408 w 4703437"/>
                <a:gd name="connsiteY3" fmla="*/ 240274 h 3388915"/>
                <a:gd name="connsiteX4" fmla="*/ 2907102 w 4703437"/>
                <a:gd name="connsiteY4" fmla="*/ 179889 h 3388915"/>
                <a:gd name="connsiteX5" fmla="*/ 4045789 w 4703437"/>
                <a:gd name="connsiteY5" fmla="*/ 1905172 h 3388915"/>
                <a:gd name="connsiteX6" fmla="*/ 4372232 w 4703437"/>
                <a:gd name="connsiteY6" fmla="*/ 2608261 h 3388915"/>
                <a:gd name="connsiteX7" fmla="*/ 4703437 w 4703437"/>
                <a:gd name="connsiteY7" fmla="*/ 2766654 h 3388915"/>
                <a:gd name="connsiteX0" fmla="*/ 0 w 4703437"/>
                <a:gd name="connsiteY0" fmla="*/ 3388915 h 3388915"/>
                <a:gd name="connsiteX1" fmla="*/ 1233578 w 4703437"/>
                <a:gd name="connsiteY1" fmla="*/ 2474515 h 3388915"/>
                <a:gd name="connsiteX2" fmla="*/ 1725283 w 4703437"/>
                <a:gd name="connsiteY2" fmla="*/ 1836161 h 3388915"/>
                <a:gd name="connsiteX3" fmla="*/ 2484408 w 4703437"/>
                <a:gd name="connsiteY3" fmla="*/ 240274 h 3388915"/>
                <a:gd name="connsiteX4" fmla="*/ 2907102 w 4703437"/>
                <a:gd name="connsiteY4" fmla="*/ 179889 h 3388915"/>
                <a:gd name="connsiteX5" fmla="*/ 4045789 w 4703437"/>
                <a:gd name="connsiteY5" fmla="*/ 1905172 h 3388915"/>
                <a:gd name="connsiteX6" fmla="*/ 4372232 w 4703437"/>
                <a:gd name="connsiteY6" fmla="*/ 2608261 h 3388915"/>
                <a:gd name="connsiteX7" fmla="*/ 4703437 w 4703437"/>
                <a:gd name="connsiteY7" fmla="*/ 2766654 h 33889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03437" h="3388915">
                  <a:moveTo>
                    <a:pt x="0" y="3388915"/>
                  </a:moveTo>
                  <a:cubicBezTo>
                    <a:pt x="473015" y="3061111"/>
                    <a:pt x="946031" y="2733307"/>
                    <a:pt x="1233578" y="2474515"/>
                  </a:cubicBezTo>
                  <a:cubicBezTo>
                    <a:pt x="1521125" y="2215723"/>
                    <a:pt x="1516811" y="2208535"/>
                    <a:pt x="1725283" y="1836161"/>
                  </a:cubicBezTo>
                  <a:cubicBezTo>
                    <a:pt x="1933755" y="1463787"/>
                    <a:pt x="2287438" y="516319"/>
                    <a:pt x="2484408" y="240274"/>
                  </a:cubicBezTo>
                  <a:cubicBezTo>
                    <a:pt x="2681378" y="-35771"/>
                    <a:pt x="2646872" y="-97594"/>
                    <a:pt x="2907102" y="179889"/>
                  </a:cubicBezTo>
                  <a:cubicBezTo>
                    <a:pt x="3167332" y="457372"/>
                    <a:pt x="3796948" y="1323711"/>
                    <a:pt x="4045789" y="1905172"/>
                  </a:cubicBezTo>
                  <a:cubicBezTo>
                    <a:pt x="4294630" y="2486633"/>
                    <a:pt x="4262624" y="2464681"/>
                    <a:pt x="4372232" y="2608261"/>
                  </a:cubicBezTo>
                  <a:cubicBezTo>
                    <a:pt x="4481840" y="2751841"/>
                    <a:pt x="4613579" y="2786782"/>
                    <a:pt x="4703437" y="2766654"/>
                  </a:cubicBezTo>
                </a:path>
              </a:pathLst>
            </a:custGeom>
            <a:no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grpSp>
          <p:nvGrpSpPr>
            <p:cNvPr id="21" name="Gruppo 20"/>
            <p:cNvGrpSpPr/>
            <p:nvPr/>
          </p:nvGrpSpPr>
          <p:grpSpPr>
            <a:xfrm>
              <a:off x="4693971" y="4360563"/>
              <a:ext cx="306456" cy="307285"/>
              <a:chOff x="3663759" y="1603367"/>
              <a:chExt cx="493550" cy="494887"/>
            </a:xfrm>
          </p:grpSpPr>
          <p:sp>
            <p:nvSpPr>
              <p:cNvPr id="22" name="Ovale 21"/>
              <p:cNvSpPr/>
              <p:nvPr/>
            </p:nvSpPr>
            <p:spPr>
              <a:xfrm>
                <a:off x="3663759" y="1604700"/>
                <a:ext cx="493550" cy="493554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dirty="0"/>
              </a:p>
            </p:txBody>
          </p:sp>
          <p:sp>
            <p:nvSpPr>
              <p:cNvPr id="23" name="Anello 128"/>
              <p:cNvSpPr/>
              <p:nvPr/>
            </p:nvSpPr>
            <p:spPr>
              <a:xfrm>
                <a:off x="3663759" y="1603367"/>
                <a:ext cx="493550" cy="493554"/>
              </a:xfrm>
              <a:prstGeom prst="donut">
                <a:avLst>
                  <a:gd name="adj" fmla="val 6593"/>
                </a:avLst>
              </a:prstGeom>
              <a:solidFill>
                <a:srgbClr val="FFC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24" name="Immagine 23"/>
              <p:cNvPicPr>
                <a:picLocks noChangeAspect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3808807" y="1690237"/>
                <a:ext cx="195035" cy="297016"/>
              </a:xfrm>
              <a:prstGeom prst="rect">
                <a:avLst/>
              </a:prstGeom>
            </p:spPr>
          </p:pic>
        </p:grpSp>
        <p:grpSp>
          <p:nvGrpSpPr>
            <p:cNvPr id="25" name="Gruppo 24"/>
            <p:cNvGrpSpPr/>
            <p:nvPr/>
          </p:nvGrpSpPr>
          <p:grpSpPr>
            <a:xfrm>
              <a:off x="5181692" y="3713896"/>
              <a:ext cx="306456" cy="307285"/>
              <a:chOff x="3663759" y="1603367"/>
              <a:chExt cx="493550" cy="494887"/>
            </a:xfrm>
          </p:grpSpPr>
          <p:sp>
            <p:nvSpPr>
              <p:cNvPr id="26" name="Ovale 25"/>
              <p:cNvSpPr/>
              <p:nvPr/>
            </p:nvSpPr>
            <p:spPr>
              <a:xfrm>
                <a:off x="3663759" y="1604700"/>
                <a:ext cx="493550" cy="493554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dirty="0"/>
              </a:p>
            </p:txBody>
          </p:sp>
          <p:sp>
            <p:nvSpPr>
              <p:cNvPr id="27" name="Anello 128"/>
              <p:cNvSpPr/>
              <p:nvPr/>
            </p:nvSpPr>
            <p:spPr>
              <a:xfrm>
                <a:off x="3663759" y="1603367"/>
                <a:ext cx="493550" cy="493554"/>
              </a:xfrm>
              <a:prstGeom prst="donut">
                <a:avLst>
                  <a:gd name="adj" fmla="val 6593"/>
                </a:avLst>
              </a:prstGeom>
              <a:solidFill>
                <a:srgbClr val="FFC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28" name="Immagine 27"/>
              <p:cNvPicPr>
                <a:picLocks noChangeAspect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3808807" y="1690237"/>
                <a:ext cx="195035" cy="297016"/>
              </a:xfrm>
              <a:prstGeom prst="rect">
                <a:avLst/>
              </a:prstGeom>
            </p:spPr>
          </p:pic>
        </p:grpSp>
        <p:grpSp>
          <p:nvGrpSpPr>
            <p:cNvPr id="20" name="Gruppo 19"/>
            <p:cNvGrpSpPr/>
            <p:nvPr/>
          </p:nvGrpSpPr>
          <p:grpSpPr>
            <a:xfrm>
              <a:off x="4134164" y="4862328"/>
              <a:ext cx="306456" cy="307285"/>
              <a:chOff x="3663759" y="1603367"/>
              <a:chExt cx="493550" cy="494887"/>
            </a:xfrm>
          </p:grpSpPr>
          <p:sp>
            <p:nvSpPr>
              <p:cNvPr id="17" name="Ovale 16"/>
              <p:cNvSpPr/>
              <p:nvPr/>
            </p:nvSpPr>
            <p:spPr>
              <a:xfrm>
                <a:off x="3663759" y="1604700"/>
                <a:ext cx="493550" cy="493554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dirty="0"/>
              </a:p>
            </p:txBody>
          </p:sp>
          <p:sp>
            <p:nvSpPr>
              <p:cNvPr id="18" name="Anello 128"/>
              <p:cNvSpPr/>
              <p:nvPr/>
            </p:nvSpPr>
            <p:spPr>
              <a:xfrm>
                <a:off x="3663759" y="1603367"/>
                <a:ext cx="493550" cy="493554"/>
              </a:xfrm>
              <a:prstGeom prst="donut">
                <a:avLst>
                  <a:gd name="adj" fmla="val 6593"/>
                </a:avLst>
              </a:prstGeom>
              <a:solidFill>
                <a:srgbClr val="FFC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a-DK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19" name="Immagine 18"/>
              <p:cNvPicPr>
                <a:picLocks noChangeAspect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3808807" y="1690237"/>
                <a:ext cx="195035" cy="297016"/>
              </a:xfrm>
              <a:prstGeom prst="rect">
                <a:avLst/>
              </a:prstGeom>
            </p:spPr>
          </p:pic>
        </p:grpSp>
        <p:sp>
          <p:nvSpPr>
            <p:cNvPr id="13" name="Ovale 12"/>
            <p:cNvSpPr/>
            <p:nvPr/>
          </p:nvSpPr>
          <p:spPr>
            <a:xfrm>
              <a:off x="3452971" y="5437606"/>
              <a:ext cx="77638" cy="77638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50" name="Ovale 49"/>
            <p:cNvSpPr/>
            <p:nvPr/>
          </p:nvSpPr>
          <p:spPr>
            <a:xfrm>
              <a:off x="5806757" y="3159898"/>
              <a:ext cx="95424" cy="8674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51" name="Freccia a destra 50"/>
            <p:cNvSpPr/>
            <p:nvPr/>
          </p:nvSpPr>
          <p:spPr>
            <a:xfrm rot="918320" flipH="1">
              <a:off x="3550228" y="5554478"/>
              <a:ext cx="1659378" cy="344283"/>
            </a:xfrm>
            <a:prstGeom prst="rightArrow">
              <a:avLst>
                <a:gd name="adj1" fmla="val 100000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90</a:t>
              </a:r>
              <a:r>
                <a:rPr lang="en-US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°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C: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Ideální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teplota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po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20 min. </a:t>
              </a:r>
            </a:p>
          </p:txBody>
        </p:sp>
        <p:sp>
          <p:nvSpPr>
            <p:cNvPr id="53" name="Freccia a destra 52"/>
            <p:cNvSpPr/>
            <p:nvPr/>
          </p:nvSpPr>
          <p:spPr>
            <a:xfrm rot="918320" flipH="1">
              <a:off x="4451404" y="5133749"/>
              <a:ext cx="1659378" cy="344283"/>
            </a:xfrm>
            <a:prstGeom prst="rightArrow">
              <a:avLst>
                <a:gd name="adj1" fmla="val 100000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110</a:t>
              </a:r>
              <a:r>
                <a:rPr lang="en-US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°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C: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úroveň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výkonu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1</a:t>
              </a:r>
            </a:p>
          </p:txBody>
        </p:sp>
        <p:sp>
          <p:nvSpPr>
            <p:cNvPr id="54" name="Freccia a destra 53"/>
            <p:cNvSpPr/>
            <p:nvPr/>
          </p:nvSpPr>
          <p:spPr>
            <a:xfrm rot="918320" flipH="1">
              <a:off x="5038396" y="4661499"/>
              <a:ext cx="1659378" cy="344283"/>
            </a:xfrm>
            <a:prstGeom prst="rightArrow">
              <a:avLst>
                <a:gd name="adj1" fmla="val 100000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140</a:t>
              </a:r>
              <a:r>
                <a:rPr lang="en-US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°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C: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úroveň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výkonu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2</a:t>
              </a:r>
            </a:p>
          </p:txBody>
        </p:sp>
        <p:sp>
          <p:nvSpPr>
            <p:cNvPr id="55" name="Freccia a destra 54"/>
            <p:cNvSpPr/>
            <p:nvPr/>
          </p:nvSpPr>
          <p:spPr>
            <a:xfrm rot="918320" flipH="1">
              <a:off x="5486596" y="3999017"/>
              <a:ext cx="1659378" cy="344283"/>
            </a:xfrm>
            <a:prstGeom prst="rightArrow">
              <a:avLst>
                <a:gd name="adj1" fmla="val 100000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170</a:t>
              </a:r>
              <a:r>
                <a:rPr lang="en-US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°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C: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úroveň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výkonu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3</a:t>
              </a:r>
            </a:p>
          </p:txBody>
        </p:sp>
        <p:sp>
          <p:nvSpPr>
            <p:cNvPr id="58" name="Rettangolo 57"/>
            <p:cNvSpPr/>
            <p:nvPr/>
          </p:nvSpPr>
          <p:spPr>
            <a:xfrm rot="16200000">
              <a:off x="1031304" y="1670413"/>
              <a:ext cx="1426711" cy="38819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Ventilace</a:t>
              </a:r>
              <a:endParaRPr lang="da-DK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59" name="Rettangolo 58"/>
            <p:cNvSpPr/>
            <p:nvPr/>
          </p:nvSpPr>
          <p:spPr>
            <a:xfrm rot="16200000">
              <a:off x="2315769" y="774135"/>
              <a:ext cx="1426711" cy="218074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16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Zahřívání</a:t>
              </a:r>
              <a:endParaRPr lang="da-DK" sz="16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  <a:p>
              <a:pPr algn="ctr"/>
              <a:r>
                <a:rPr lang="da-DK" sz="16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(Auto: level 3)</a:t>
              </a:r>
            </a:p>
          </p:txBody>
        </p:sp>
        <p:sp>
          <p:nvSpPr>
            <p:cNvPr id="60" name="Rettangolo 59"/>
            <p:cNvSpPr/>
            <p:nvPr/>
          </p:nvSpPr>
          <p:spPr>
            <a:xfrm>
              <a:off x="3491790" y="1150324"/>
              <a:ext cx="1733829" cy="47335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1600" dirty="0">
                <a:solidFill>
                  <a:schemeClr val="tx1"/>
                </a:solidFill>
              </a:endParaRPr>
            </a:p>
          </p:txBody>
        </p:sp>
        <p:sp>
          <p:nvSpPr>
            <p:cNvPr id="62" name="Rettangolo 61"/>
            <p:cNvSpPr/>
            <p:nvPr/>
          </p:nvSpPr>
          <p:spPr>
            <a:xfrm>
              <a:off x="3491790" y="1629675"/>
              <a:ext cx="1202181" cy="47335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1600" dirty="0">
                <a:solidFill>
                  <a:schemeClr val="tx1"/>
                </a:solidFill>
              </a:endParaRPr>
            </a:p>
          </p:txBody>
        </p:sp>
        <p:sp>
          <p:nvSpPr>
            <p:cNvPr id="64" name="Rettangolo 63"/>
            <p:cNvSpPr/>
            <p:nvPr/>
          </p:nvSpPr>
          <p:spPr>
            <a:xfrm>
              <a:off x="4119498" y="2104513"/>
              <a:ext cx="574473" cy="47335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9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Úroveň</a:t>
              </a:r>
              <a:r>
                <a:rPr lang="da-DK" sz="9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9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výkonu</a:t>
              </a:r>
              <a:r>
                <a:rPr lang="da-DK" sz="9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   </a:t>
              </a:r>
              <a:r>
                <a:rPr lang="da-DK" sz="12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1</a:t>
              </a:r>
              <a:endParaRPr lang="da-DK" sz="16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65" name="Rettangolo 64"/>
            <p:cNvSpPr/>
            <p:nvPr/>
          </p:nvSpPr>
          <p:spPr>
            <a:xfrm>
              <a:off x="4693972" y="1627832"/>
              <a:ext cx="531648" cy="47335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9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Úroveň</a:t>
              </a:r>
              <a:r>
                <a:rPr lang="da-DK" sz="9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9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výkonu</a:t>
              </a:r>
              <a:r>
                <a:rPr lang="da-DK" sz="9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2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2</a:t>
              </a:r>
              <a:endParaRPr lang="da-DK" sz="16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66" name="Rettangolo 65"/>
            <p:cNvSpPr/>
            <p:nvPr/>
          </p:nvSpPr>
          <p:spPr>
            <a:xfrm>
              <a:off x="5222324" y="1153653"/>
              <a:ext cx="531648" cy="473351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9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Úroveň</a:t>
              </a:r>
              <a:r>
                <a:rPr lang="da-DK" sz="9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900" dirty="0" err="1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výkonu</a:t>
              </a:r>
              <a:r>
                <a:rPr lang="da-DK" sz="9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200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3</a:t>
              </a:r>
              <a:endParaRPr lang="da-DK" sz="16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67" name="Rettangolo 66"/>
            <p:cNvSpPr/>
            <p:nvPr/>
          </p:nvSpPr>
          <p:spPr>
            <a:xfrm>
              <a:off x="5753971" y="1150324"/>
              <a:ext cx="3514226" cy="142754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Vypnuto</a:t>
              </a:r>
              <a:r>
                <a:rPr lang="da-DK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(</a:t>
              </a:r>
              <a:r>
                <a:rPr lang="da-DK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režim</a:t>
              </a:r>
              <a:r>
                <a:rPr lang="da-DK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na</a:t>
              </a:r>
              <a:r>
                <a:rPr lang="da-DK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dřevo</a:t>
              </a:r>
              <a:r>
                <a:rPr lang="da-DK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)</a:t>
              </a:r>
            </a:p>
          </p:txBody>
        </p:sp>
        <p:sp>
          <p:nvSpPr>
            <p:cNvPr id="68" name="Rettangolo 67"/>
            <p:cNvSpPr/>
            <p:nvPr/>
          </p:nvSpPr>
          <p:spPr>
            <a:xfrm>
              <a:off x="5222324" y="1627832"/>
              <a:ext cx="531648" cy="47335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1600" dirty="0">
                <a:solidFill>
                  <a:schemeClr val="tx1"/>
                </a:solidFill>
              </a:endParaRPr>
            </a:p>
          </p:txBody>
        </p:sp>
        <p:sp>
          <p:nvSpPr>
            <p:cNvPr id="69" name="Rettangolo 68"/>
            <p:cNvSpPr/>
            <p:nvPr/>
          </p:nvSpPr>
          <p:spPr>
            <a:xfrm>
              <a:off x="4693971" y="2103963"/>
              <a:ext cx="1060001" cy="47335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1600" dirty="0">
                <a:solidFill>
                  <a:schemeClr val="tx1"/>
                </a:solidFill>
              </a:endParaRPr>
            </a:p>
          </p:txBody>
        </p:sp>
        <p:sp>
          <p:nvSpPr>
            <p:cNvPr id="70" name="Freccia a destra 69"/>
            <p:cNvSpPr/>
            <p:nvPr/>
          </p:nvSpPr>
          <p:spPr>
            <a:xfrm rot="918320" flipH="1">
              <a:off x="5922594" y="3251909"/>
              <a:ext cx="1411245" cy="344283"/>
            </a:xfrm>
            <a:prstGeom prst="rightArrow">
              <a:avLst>
                <a:gd name="adj1" fmla="val 100000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290</a:t>
              </a:r>
              <a:r>
                <a:rPr lang="en-US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°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C: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režim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na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dřevo</a:t>
              </a:r>
              <a:endParaRPr lang="da-DK" sz="10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71" name="Ovale 70"/>
            <p:cNvSpPr/>
            <p:nvPr/>
          </p:nvSpPr>
          <p:spPr>
            <a:xfrm>
              <a:off x="9190559" y="5329104"/>
              <a:ext cx="77638" cy="77638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/>
            </a:p>
          </p:txBody>
        </p:sp>
        <p:sp>
          <p:nvSpPr>
            <p:cNvPr id="72" name="Rettangolo 71"/>
            <p:cNvSpPr/>
            <p:nvPr/>
          </p:nvSpPr>
          <p:spPr>
            <a:xfrm>
              <a:off x="9268197" y="1150324"/>
              <a:ext cx="1959030" cy="142754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Připraveno</a:t>
              </a:r>
              <a:r>
                <a:rPr lang="da-DK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pro </a:t>
              </a:r>
              <a:r>
                <a:rPr lang="da-DK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režim</a:t>
              </a:r>
              <a:r>
                <a:rPr lang="da-DK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pelet</a:t>
              </a:r>
              <a:endParaRPr lang="da-DK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  <p:sp>
          <p:nvSpPr>
            <p:cNvPr id="73" name="Freccia a destra 72"/>
            <p:cNvSpPr/>
            <p:nvPr/>
          </p:nvSpPr>
          <p:spPr>
            <a:xfrm rot="918320" flipH="1">
              <a:off x="9347451" y="5442293"/>
              <a:ext cx="1411245" cy="344283"/>
            </a:xfrm>
            <a:prstGeom prst="rightArrow">
              <a:avLst>
                <a:gd name="adj1" fmla="val 100000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100</a:t>
              </a:r>
              <a:r>
                <a:rPr lang="en-US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°</a:t>
              </a:r>
              <a:r>
                <a:rPr lang="da-DK" sz="10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C: </a:t>
              </a:r>
              <a:r>
                <a:rPr lang="da-DK" sz="10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připraveno</a:t>
              </a:r>
              <a:endParaRPr lang="da-DK" sz="1000" dirty="0"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02532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1B7A54-A5BD-476C-B7DE-06E4AF641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Aduro Cloud – </a:t>
            </a:r>
            <a:r>
              <a:rPr lang="da-DK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výhody</a:t>
            </a:r>
            <a:r>
              <a:rPr lang="da-DK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cloudu</a:t>
            </a:r>
            <a:endParaRPr lang="da-DK" sz="3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6E6A4F79-739C-48E3-8A37-AF8D245401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3" y="1825627"/>
            <a:ext cx="4852383" cy="2124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Pro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zákazníky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</a:t>
            </a:r>
          </a:p>
          <a:p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Řízení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programování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z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telefonu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nebo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tabletu</a:t>
            </a:r>
            <a:endParaRPr lang="da-DK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Nastavení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Hybrid App</a:t>
            </a:r>
          </a:p>
          <a:p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Pracuje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systémech</a:t>
            </a:r>
            <a:r>
              <a:rPr lang="da-DK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Android, Windows a IOS (Apple)</a:t>
            </a:r>
          </a:p>
        </p:txBody>
      </p:sp>
      <p:sp>
        <p:nvSpPr>
          <p:cNvPr id="4" name="Pladsholder til indhold 2">
            <a:extLst>
              <a:ext uri="{FF2B5EF4-FFF2-40B4-BE49-F238E27FC236}">
                <a16:creationId xmlns:a16="http://schemas.microsoft.com/office/drawing/2014/main" id="{3267C60D-3662-410E-A1FF-753B1002C9E1}"/>
              </a:ext>
            </a:extLst>
          </p:cNvPr>
          <p:cNvSpPr txBox="1">
            <a:spLocks/>
          </p:cNvSpPr>
          <p:nvPr/>
        </p:nvSpPr>
        <p:spPr>
          <a:xfrm>
            <a:off x="6501416" y="1825627"/>
            <a:ext cx="4852383" cy="253787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Pro GO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partnery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Když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Hybrid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připojen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k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cloudu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lze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všechny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informace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o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jeho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činnosti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číst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dálku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Co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může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GO partner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dělat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</a:t>
            </a:r>
            <a:endParaRPr lang="fr-FR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cs-CZ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Provádět úpravy na dálku</a:t>
            </a:r>
            <a:endParaRPr lang="fr-FR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Identifikovat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problémy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opravit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přes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Cloud</a:t>
            </a:r>
            <a:endParaRPr lang="de-DE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Informovat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uživatel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ve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správný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čas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např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o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údržbě</a:t>
            </a:r>
            <a:r>
              <a:rPr lang="en-US" sz="1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4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kamen</a:t>
            </a:r>
            <a:endParaRPr lang="fr-FR" sz="1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57" name="Gruppe 56">
            <a:extLst>
              <a:ext uri="{FF2B5EF4-FFF2-40B4-BE49-F238E27FC236}">
                <a16:creationId xmlns:a16="http://schemas.microsoft.com/office/drawing/2014/main" id="{7691E5E7-3DED-4306-BB23-0C4616F7D844}"/>
              </a:ext>
            </a:extLst>
          </p:cNvPr>
          <p:cNvGrpSpPr/>
          <p:nvPr/>
        </p:nvGrpSpPr>
        <p:grpSpPr>
          <a:xfrm>
            <a:off x="1112687" y="3475783"/>
            <a:ext cx="3682382" cy="2958513"/>
            <a:chOff x="941541" y="3505997"/>
            <a:chExt cx="3682382" cy="2958513"/>
          </a:xfrm>
        </p:grpSpPr>
        <p:grpSp>
          <p:nvGrpSpPr>
            <p:cNvPr id="5" name="Groupe 35">
              <a:extLst>
                <a:ext uri="{FF2B5EF4-FFF2-40B4-BE49-F238E27FC236}">
                  <a16:creationId xmlns:a16="http://schemas.microsoft.com/office/drawing/2014/main" id="{A08B7580-B32D-4F4D-A19B-3CAF344D997A}"/>
                </a:ext>
              </a:extLst>
            </p:cNvPr>
            <p:cNvGrpSpPr/>
            <p:nvPr/>
          </p:nvGrpSpPr>
          <p:grpSpPr>
            <a:xfrm>
              <a:off x="941541" y="5584455"/>
              <a:ext cx="3577940" cy="880055"/>
              <a:chOff x="689750" y="7296809"/>
              <a:chExt cx="4689202" cy="1118234"/>
            </a:xfrm>
          </p:grpSpPr>
          <p:grpSp>
            <p:nvGrpSpPr>
              <p:cNvPr id="6" name="Groupe 34">
                <a:extLst>
                  <a:ext uri="{FF2B5EF4-FFF2-40B4-BE49-F238E27FC236}">
                    <a16:creationId xmlns:a16="http://schemas.microsoft.com/office/drawing/2014/main" id="{F3FB6762-2AD3-4FB5-8DC2-B25900FF48DF}"/>
                  </a:ext>
                </a:extLst>
              </p:cNvPr>
              <p:cNvGrpSpPr/>
              <p:nvPr/>
            </p:nvGrpSpPr>
            <p:grpSpPr>
              <a:xfrm>
                <a:off x="2512433" y="7296809"/>
                <a:ext cx="1179788" cy="1106963"/>
                <a:chOff x="1684782" y="7303081"/>
                <a:chExt cx="1179788" cy="1106963"/>
              </a:xfrm>
            </p:grpSpPr>
            <p:sp>
              <p:nvSpPr>
                <p:cNvPr id="18" name="Ovale 20">
                  <a:extLst>
                    <a:ext uri="{FF2B5EF4-FFF2-40B4-BE49-F238E27FC236}">
                      <a16:creationId xmlns:a16="http://schemas.microsoft.com/office/drawing/2014/main" id="{66A12345-7D3D-4799-9308-77A04EE3E72B}"/>
                    </a:ext>
                  </a:extLst>
                </p:cNvPr>
                <p:cNvSpPr/>
                <p:nvPr/>
              </p:nvSpPr>
              <p:spPr>
                <a:xfrm>
                  <a:off x="1684782" y="7324407"/>
                  <a:ext cx="1179788" cy="1085637"/>
                </a:xfrm>
                <a:prstGeom prst="ellipse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sz="1013"/>
                </a:p>
              </p:txBody>
            </p:sp>
            <p:pic>
              <p:nvPicPr>
                <p:cNvPr id="19" name="Picture 6" descr="Billedresultat for tegnet sky">
                  <a:extLst>
                    <a:ext uri="{FF2B5EF4-FFF2-40B4-BE49-F238E27FC236}">
                      <a16:creationId xmlns:a16="http://schemas.microsoft.com/office/drawing/2014/main" id="{2BF62895-77BE-4B3F-BFDE-DDEBCB5CE9B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23063" y="7303081"/>
                  <a:ext cx="935268" cy="99871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7" name="Gruppo 2">
                <a:extLst>
                  <a:ext uri="{FF2B5EF4-FFF2-40B4-BE49-F238E27FC236}">
                    <a16:creationId xmlns:a16="http://schemas.microsoft.com/office/drawing/2014/main" id="{0ED487DF-BA70-446A-AE06-67C6A9972FC7}"/>
                  </a:ext>
                </a:extLst>
              </p:cNvPr>
              <p:cNvGrpSpPr/>
              <p:nvPr/>
            </p:nvGrpSpPr>
            <p:grpSpPr>
              <a:xfrm>
                <a:off x="4199164" y="7329406"/>
                <a:ext cx="1179788" cy="1085637"/>
                <a:chOff x="4397889" y="3654432"/>
                <a:chExt cx="599245" cy="599245"/>
              </a:xfrm>
            </p:grpSpPr>
            <p:sp>
              <p:nvSpPr>
                <p:cNvPr id="15" name="Ovale 23">
                  <a:extLst>
                    <a:ext uri="{FF2B5EF4-FFF2-40B4-BE49-F238E27FC236}">
                      <a16:creationId xmlns:a16="http://schemas.microsoft.com/office/drawing/2014/main" id="{6D533401-4465-4238-B420-B49164972100}"/>
                    </a:ext>
                  </a:extLst>
                </p:cNvPr>
                <p:cNvSpPr/>
                <p:nvPr/>
              </p:nvSpPr>
              <p:spPr>
                <a:xfrm>
                  <a:off x="4397889" y="3654432"/>
                  <a:ext cx="599245" cy="599245"/>
                </a:xfrm>
                <a:prstGeom prst="ellipse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sz="1013"/>
                </a:p>
              </p:txBody>
            </p:sp>
            <p:pic>
              <p:nvPicPr>
                <p:cNvPr id="16" name="Immagine 24">
                  <a:extLst>
                    <a:ext uri="{FF2B5EF4-FFF2-40B4-BE49-F238E27FC236}">
                      <a16:creationId xmlns:a16="http://schemas.microsoft.com/office/drawing/2014/main" id="{7FFD8D44-BFBA-4B18-A98F-BED34CC6422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tretch>
                  <a:fillRect/>
                </a:stretch>
              </p:blipFill>
              <p:spPr>
                <a:xfrm>
                  <a:off x="4535048" y="3832824"/>
                  <a:ext cx="243516" cy="287472"/>
                </a:xfrm>
                <a:prstGeom prst="rect">
                  <a:avLst/>
                </a:prstGeom>
              </p:spPr>
            </p:pic>
            <p:pic>
              <p:nvPicPr>
                <p:cNvPr id="17" name="Picture 6" descr="Billedresultat for wifi">
                  <a:extLst>
                    <a:ext uri="{FF2B5EF4-FFF2-40B4-BE49-F238E27FC236}">
                      <a16:creationId xmlns:a16="http://schemas.microsoft.com/office/drawing/2014/main" id="{E3AA9C6C-21EE-4323-B8DF-BBCB7F8D894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90083" y="3806220"/>
                  <a:ext cx="194735" cy="16098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8" name="Groupe 33">
                <a:extLst>
                  <a:ext uri="{FF2B5EF4-FFF2-40B4-BE49-F238E27FC236}">
                    <a16:creationId xmlns:a16="http://schemas.microsoft.com/office/drawing/2014/main" id="{969C6B03-52EB-43BA-A203-B4162233556A}"/>
                  </a:ext>
                </a:extLst>
              </p:cNvPr>
              <p:cNvGrpSpPr/>
              <p:nvPr/>
            </p:nvGrpSpPr>
            <p:grpSpPr>
              <a:xfrm>
                <a:off x="689750" y="7318135"/>
                <a:ext cx="1179788" cy="1085637"/>
                <a:chOff x="689750" y="7318135"/>
                <a:chExt cx="1179788" cy="1085637"/>
              </a:xfrm>
            </p:grpSpPr>
            <p:sp>
              <p:nvSpPr>
                <p:cNvPr id="13" name="Ovale 31">
                  <a:extLst>
                    <a:ext uri="{FF2B5EF4-FFF2-40B4-BE49-F238E27FC236}">
                      <a16:creationId xmlns:a16="http://schemas.microsoft.com/office/drawing/2014/main" id="{F183F001-1379-49D7-8174-BE45C18796AB}"/>
                    </a:ext>
                  </a:extLst>
                </p:cNvPr>
                <p:cNvSpPr/>
                <p:nvPr/>
              </p:nvSpPr>
              <p:spPr>
                <a:xfrm>
                  <a:off x="689750" y="7318135"/>
                  <a:ext cx="1179788" cy="1085637"/>
                </a:xfrm>
                <a:prstGeom prst="ellipse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 sz="1013"/>
                </a:p>
              </p:txBody>
            </p:sp>
            <p:pic>
              <p:nvPicPr>
                <p:cNvPr id="14" name="Picture 2" descr="Relateret billede">
                  <a:extLst>
                    <a:ext uri="{FF2B5EF4-FFF2-40B4-BE49-F238E27FC236}">
                      <a16:creationId xmlns:a16="http://schemas.microsoft.com/office/drawing/2014/main" id="{C221E14E-EACC-47A4-9CDD-90E6E780D3C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15072" y="7434974"/>
                  <a:ext cx="758888" cy="75888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cxnSp>
            <p:nvCxnSpPr>
              <p:cNvPr id="9" name="Lige pilforbindelse 5">
                <a:extLst>
                  <a:ext uri="{FF2B5EF4-FFF2-40B4-BE49-F238E27FC236}">
                    <a16:creationId xmlns:a16="http://schemas.microsoft.com/office/drawing/2014/main" id="{71F775EF-F5C8-4F6E-8B13-AFB8E38851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92769" y="7520498"/>
                <a:ext cx="480147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0" name="Lige pilforbindelse 7">
                <a:extLst>
                  <a:ext uri="{FF2B5EF4-FFF2-40B4-BE49-F238E27FC236}">
                    <a16:creationId xmlns:a16="http://schemas.microsoft.com/office/drawing/2014/main" id="{65004D74-B47F-497C-8072-49C9D3481F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35797" y="7652594"/>
                <a:ext cx="237119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1" name="Lige pilforbindelse 5">
                <a:extLst>
                  <a:ext uri="{FF2B5EF4-FFF2-40B4-BE49-F238E27FC236}">
                    <a16:creationId xmlns:a16="http://schemas.microsoft.com/office/drawing/2014/main" id="{51F0A7EF-914B-4AFD-B989-3AD023B970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19017" y="7520498"/>
                <a:ext cx="480147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2" name="Lige pilforbindelse 7">
                <a:extLst>
                  <a:ext uri="{FF2B5EF4-FFF2-40B4-BE49-F238E27FC236}">
                    <a16:creationId xmlns:a16="http://schemas.microsoft.com/office/drawing/2014/main" id="{C41F75EA-727E-4348-920A-938E65ADE0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2045" y="7652594"/>
                <a:ext cx="237119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grpSp>
          <p:nvGrpSpPr>
            <p:cNvPr id="20" name="Groupe 81">
              <a:extLst>
                <a:ext uri="{FF2B5EF4-FFF2-40B4-BE49-F238E27FC236}">
                  <a16:creationId xmlns:a16="http://schemas.microsoft.com/office/drawing/2014/main" id="{1C6B43F8-E1EE-4C7E-87B6-CEFFC72B0CDB}"/>
                </a:ext>
              </a:extLst>
            </p:cNvPr>
            <p:cNvGrpSpPr/>
            <p:nvPr/>
          </p:nvGrpSpPr>
          <p:grpSpPr>
            <a:xfrm>
              <a:off x="1706590" y="3505997"/>
              <a:ext cx="1641990" cy="1486863"/>
              <a:chOff x="3619499" y="4405399"/>
              <a:chExt cx="2687249" cy="2574118"/>
            </a:xfrm>
          </p:grpSpPr>
          <p:sp>
            <p:nvSpPr>
              <p:cNvPr id="21" name="Ovale 4">
                <a:extLst>
                  <a:ext uri="{FF2B5EF4-FFF2-40B4-BE49-F238E27FC236}">
                    <a16:creationId xmlns:a16="http://schemas.microsoft.com/office/drawing/2014/main" id="{6BC888BC-3560-4FE8-917F-CD6954D4506A}"/>
                  </a:ext>
                </a:extLst>
              </p:cNvPr>
              <p:cNvSpPr/>
              <p:nvPr/>
            </p:nvSpPr>
            <p:spPr>
              <a:xfrm>
                <a:off x="3732629" y="4405399"/>
                <a:ext cx="2574119" cy="257411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1013"/>
              </a:p>
            </p:txBody>
          </p:sp>
          <p:pic>
            <p:nvPicPr>
              <p:cNvPr id="22" name="Billede 6">
                <a:extLst>
                  <a:ext uri="{FF2B5EF4-FFF2-40B4-BE49-F238E27FC236}">
                    <a16:creationId xmlns:a16="http://schemas.microsoft.com/office/drawing/2014/main" id="{0B365B52-DC65-421D-BF4E-0C2FE55AD9F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226" t="10101" r="23226" b="9650"/>
              <a:stretch/>
            </p:blipFill>
            <p:spPr>
              <a:xfrm>
                <a:off x="5295228" y="4551504"/>
                <a:ext cx="959329" cy="2156496"/>
              </a:xfrm>
              <a:prstGeom prst="rect">
                <a:avLst/>
              </a:prstGeom>
            </p:spPr>
          </p:pic>
          <p:grpSp>
            <p:nvGrpSpPr>
              <p:cNvPr id="23" name="Gruppe 49">
                <a:extLst>
                  <a:ext uri="{FF2B5EF4-FFF2-40B4-BE49-F238E27FC236}">
                    <a16:creationId xmlns:a16="http://schemas.microsoft.com/office/drawing/2014/main" id="{B962F1BF-CD91-4A9D-B22E-0AEF0E543D17}"/>
                  </a:ext>
                </a:extLst>
              </p:cNvPr>
              <p:cNvGrpSpPr/>
              <p:nvPr/>
            </p:nvGrpSpPr>
            <p:grpSpPr>
              <a:xfrm>
                <a:off x="3619499" y="5264821"/>
                <a:ext cx="1349080" cy="878752"/>
                <a:chOff x="2992467" y="1498568"/>
                <a:chExt cx="3511446" cy="2515981"/>
              </a:xfrm>
            </p:grpSpPr>
            <p:pic>
              <p:nvPicPr>
                <p:cNvPr id="25" name="Billede 50">
                  <a:extLst>
                    <a:ext uri="{FF2B5EF4-FFF2-40B4-BE49-F238E27FC236}">
                      <a16:creationId xmlns:a16="http://schemas.microsoft.com/office/drawing/2014/main" id="{318FD3C0-9778-4CC1-9B7D-C80D6A81D31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BEBA8EAE-BF5A-486C-A8C5-ECC9F3942E4B}">
                      <a14:imgProps xmlns:a14="http://schemas.microsoft.com/office/drawing/2010/main">
                        <a14:imgLayer r:embed="rId8">
                          <a14:imgEffect>
                            <a14:brightnessContrast bright="20000" contrast="-4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85462" r="10329"/>
                <a:stretch/>
              </p:blipFill>
              <p:spPr>
                <a:xfrm>
                  <a:off x="3086668" y="1726209"/>
                  <a:ext cx="129355" cy="2060700"/>
                </a:xfrm>
                <a:prstGeom prst="rect">
                  <a:avLst/>
                </a:prstGeom>
              </p:spPr>
            </p:pic>
            <p:pic>
              <p:nvPicPr>
                <p:cNvPr id="26" name="Billede 51">
                  <a:extLst>
                    <a:ext uri="{FF2B5EF4-FFF2-40B4-BE49-F238E27FC236}">
                      <a16:creationId xmlns:a16="http://schemas.microsoft.com/office/drawing/2014/main" id="{A9E2FC24-5998-476D-B037-1A46517C678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BEBA8EAE-BF5A-486C-A8C5-ECC9F3942E4B}">
                      <a14:imgProps xmlns:a14="http://schemas.microsoft.com/office/drawing/2010/main">
                        <a14:imgLayer r:embed="rId8">
                          <a14:imgEffect>
                            <a14:brightnessContrast bright="20000" contrast="-4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85462" r="10329"/>
                <a:stretch/>
              </p:blipFill>
              <p:spPr>
                <a:xfrm>
                  <a:off x="6264392" y="1726209"/>
                  <a:ext cx="129355" cy="2060700"/>
                </a:xfrm>
                <a:prstGeom prst="rect">
                  <a:avLst/>
                </a:prstGeom>
              </p:spPr>
            </p:pic>
            <p:pic>
              <p:nvPicPr>
                <p:cNvPr id="27" name="Billede 52">
                  <a:extLst>
                    <a:ext uri="{FF2B5EF4-FFF2-40B4-BE49-F238E27FC236}">
                      <a16:creationId xmlns:a16="http://schemas.microsoft.com/office/drawing/2014/main" id="{10424EF9-AE5D-410B-9895-E473810C273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BEBA8EAE-BF5A-486C-A8C5-ECC9F3942E4B}">
                      <a14:imgProps xmlns:a14="http://schemas.microsoft.com/office/drawing/2010/main">
                        <a14:imgLayer r:embed="rId8">
                          <a14:imgEffect>
                            <a14:brightnessContrast bright="20000" contrast="-4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211552" y="1726209"/>
                  <a:ext cx="3073276" cy="2060700"/>
                </a:xfrm>
                <a:prstGeom prst="rect">
                  <a:avLst/>
                </a:prstGeom>
              </p:spPr>
            </p:pic>
            <p:pic>
              <p:nvPicPr>
                <p:cNvPr id="28" name="Picture 2" descr="Billedresultat for tablet png">
                  <a:extLst>
                    <a:ext uri="{FF2B5EF4-FFF2-40B4-BE49-F238E27FC236}">
                      <a16:creationId xmlns:a16="http://schemas.microsoft.com/office/drawing/2014/main" id="{53148E80-8923-427F-8506-6EEB6F0D4C0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92467" y="1498568"/>
                  <a:ext cx="3511446" cy="251598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9" name="Tekstfelt 54">
                  <a:extLst>
                    <a:ext uri="{FF2B5EF4-FFF2-40B4-BE49-F238E27FC236}">
                      <a16:creationId xmlns:a16="http://schemas.microsoft.com/office/drawing/2014/main" id="{1AF33794-F617-445F-BD53-403B0B56242E}"/>
                    </a:ext>
                  </a:extLst>
                </p:cNvPr>
                <p:cNvSpPr txBox="1"/>
                <p:nvPr/>
              </p:nvSpPr>
              <p:spPr>
                <a:xfrm>
                  <a:off x="4516234" y="2847693"/>
                  <a:ext cx="944532" cy="597321"/>
                </a:xfrm>
                <a:prstGeom prst="rect">
                  <a:avLst/>
                </a:prstGeom>
                <a:solidFill>
                  <a:srgbClr val="51515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sz="169">
                      <a:solidFill>
                        <a:schemeClr val="bg1"/>
                      </a:solidFill>
                      <a:latin typeface="Segoe UI" panose="020B0502040204020203" pitchFamily="34" charset="0"/>
                      <a:ea typeface="Segoe UI" panose="020B0502040204020203" pitchFamily="34" charset="0"/>
                      <a:cs typeface="Segoe UI" panose="020B0502040204020203" pitchFamily="34" charset="0"/>
                    </a:rPr>
                    <a:t>Desired Room Temp. (C</a:t>
                  </a:r>
                  <a:r>
                    <a:rPr lang="fr-FR" sz="169" b="1">
                      <a:solidFill>
                        <a:schemeClr val="bg1"/>
                      </a:solidFill>
                      <a:latin typeface="Segoe UI" panose="020B0502040204020203" pitchFamily="34" charset="0"/>
                      <a:ea typeface="Segoe UI" panose="020B0502040204020203" pitchFamily="34" charset="0"/>
                      <a:cs typeface="Segoe UI" panose="020B0502040204020203" pitchFamily="34" charset="0"/>
                    </a:rPr>
                    <a:t>°</a:t>
                  </a:r>
                  <a:r>
                    <a:rPr lang="fr-FR" sz="169">
                      <a:solidFill>
                        <a:schemeClr val="bg1"/>
                      </a:solidFill>
                      <a:latin typeface="Segoe UI" panose="020B0502040204020203" pitchFamily="34" charset="0"/>
                      <a:ea typeface="Segoe UI" panose="020B0502040204020203" pitchFamily="34" charset="0"/>
                      <a:cs typeface="Segoe UI" panose="020B0502040204020203" pitchFamily="34" charset="0"/>
                    </a:rPr>
                    <a:t>)</a:t>
                  </a:r>
                </a:p>
              </p:txBody>
            </p:sp>
          </p:grpSp>
          <p:pic>
            <p:nvPicPr>
              <p:cNvPr id="24" name="Picture 6" descr="Billedresultat for wifi">
                <a:extLst>
                  <a:ext uri="{FF2B5EF4-FFF2-40B4-BE49-F238E27FC236}">
                    <a16:creationId xmlns:a16="http://schemas.microsoft.com/office/drawing/2014/main" id="{F75FFF1E-6994-4DD8-895A-364189D89BE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351" t="-11522" r="351" b="32529"/>
              <a:stretch/>
            </p:blipFill>
            <p:spPr bwMode="auto">
              <a:xfrm rot="5400000">
                <a:off x="4989663" y="5548077"/>
                <a:ext cx="415975" cy="27163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0" name="Rettangolo 1">
              <a:extLst>
                <a:ext uri="{FF2B5EF4-FFF2-40B4-BE49-F238E27FC236}">
                  <a16:creationId xmlns:a16="http://schemas.microsoft.com/office/drawing/2014/main" id="{A0DA465F-5FC6-4C3E-BBA7-1305B50B797D}"/>
                </a:ext>
              </a:extLst>
            </p:cNvPr>
            <p:cNvSpPr/>
            <p:nvPr/>
          </p:nvSpPr>
          <p:spPr>
            <a:xfrm>
              <a:off x="1387464" y="5179619"/>
              <a:ext cx="323645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da-DK" sz="14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Jak</a:t>
              </a:r>
              <a:r>
                <a:rPr lang="da-DK" sz="14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4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Aduro</a:t>
              </a:r>
              <a:r>
                <a:rPr lang="da-DK" sz="14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4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Cloud</a:t>
              </a:r>
              <a:r>
                <a:rPr lang="da-DK" sz="1400" dirty="0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 </a:t>
              </a:r>
              <a:r>
                <a:rPr lang="da-DK" sz="1400" dirty="0" err="1"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funguje</a:t>
              </a:r>
              <a:endParaRPr lang="fr-FR" sz="600" dirty="0">
                <a:latin typeface="Segoe UI Semilight" panose="020B0402040204020203" pitchFamily="34" charset="0"/>
                <a:ea typeface="Segoe UI Emoji" panose="020B0502040204020203" pitchFamily="34" charset="0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1" name="Groupe 1">
            <a:extLst>
              <a:ext uri="{FF2B5EF4-FFF2-40B4-BE49-F238E27FC236}">
                <a16:creationId xmlns:a16="http://schemas.microsoft.com/office/drawing/2014/main" id="{FB6195EA-B87C-4F52-B10D-4EE1863A1143}"/>
              </a:ext>
            </a:extLst>
          </p:cNvPr>
          <p:cNvGrpSpPr/>
          <p:nvPr/>
        </p:nvGrpSpPr>
        <p:grpSpPr>
          <a:xfrm>
            <a:off x="6724177" y="4561450"/>
            <a:ext cx="4406859" cy="1440703"/>
            <a:chOff x="502703" y="3733946"/>
            <a:chExt cx="4988511" cy="1618374"/>
          </a:xfrm>
        </p:grpSpPr>
        <p:pic>
          <p:nvPicPr>
            <p:cNvPr id="32" name="Billede 6">
              <a:extLst>
                <a:ext uri="{FF2B5EF4-FFF2-40B4-BE49-F238E27FC236}">
                  <a16:creationId xmlns:a16="http://schemas.microsoft.com/office/drawing/2014/main" id="{67F2C3D8-6F5A-43C2-A7B3-598B1C06FA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226" t="10101" r="23226" b="9650"/>
            <a:stretch/>
          </p:blipFill>
          <p:spPr>
            <a:xfrm>
              <a:off x="502703" y="3733946"/>
              <a:ext cx="675173" cy="1517739"/>
            </a:xfrm>
            <a:prstGeom prst="rect">
              <a:avLst/>
            </a:prstGeom>
          </p:spPr>
        </p:pic>
        <p:grpSp>
          <p:nvGrpSpPr>
            <p:cNvPr id="33" name="Groupe 99">
              <a:extLst>
                <a:ext uri="{FF2B5EF4-FFF2-40B4-BE49-F238E27FC236}">
                  <a16:creationId xmlns:a16="http://schemas.microsoft.com/office/drawing/2014/main" id="{7E25A3AB-623F-4402-8FC3-77B24DA7E994}"/>
                </a:ext>
              </a:extLst>
            </p:cNvPr>
            <p:cNvGrpSpPr/>
            <p:nvPr/>
          </p:nvGrpSpPr>
          <p:grpSpPr>
            <a:xfrm>
              <a:off x="1762236" y="4176074"/>
              <a:ext cx="820428" cy="764060"/>
              <a:chOff x="967021" y="7113527"/>
              <a:chExt cx="992346" cy="907311"/>
            </a:xfrm>
          </p:grpSpPr>
          <p:sp>
            <p:nvSpPr>
              <p:cNvPr id="55" name="Ovale 54">
                <a:extLst>
                  <a:ext uri="{FF2B5EF4-FFF2-40B4-BE49-F238E27FC236}">
                    <a16:creationId xmlns:a16="http://schemas.microsoft.com/office/drawing/2014/main" id="{001F88C1-E1FD-4020-9B67-CE2B7CC4792D}"/>
                  </a:ext>
                </a:extLst>
              </p:cNvPr>
              <p:cNvSpPr/>
              <p:nvPr/>
            </p:nvSpPr>
            <p:spPr>
              <a:xfrm>
                <a:off x="967021" y="7113527"/>
                <a:ext cx="992346" cy="907311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1013"/>
              </a:p>
            </p:txBody>
          </p:sp>
          <p:pic>
            <p:nvPicPr>
              <p:cNvPr id="56" name="Picture 6" descr="Billedresultat for tegnet sky">
                <a:extLst>
                  <a:ext uri="{FF2B5EF4-FFF2-40B4-BE49-F238E27FC236}">
                    <a16:creationId xmlns:a16="http://schemas.microsoft.com/office/drawing/2014/main" id="{E13C0671-1A86-4CD4-8E8E-865C67D4B01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0410" y="7155072"/>
                <a:ext cx="715160" cy="76367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4" name="Groupe 95">
              <a:extLst>
                <a:ext uri="{FF2B5EF4-FFF2-40B4-BE49-F238E27FC236}">
                  <a16:creationId xmlns:a16="http://schemas.microsoft.com/office/drawing/2014/main" id="{BECF2266-B368-4099-B7ED-843F8D83CE5D}"/>
                </a:ext>
              </a:extLst>
            </p:cNvPr>
            <p:cNvGrpSpPr/>
            <p:nvPr/>
          </p:nvGrpSpPr>
          <p:grpSpPr>
            <a:xfrm>
              <a:off x="2877898" y="3876761"/>
              <a:ext cx="1483202" cy="1475559"/>
              <a:chOff x="2391627" y="6827980"/>
              <a:chExt cx="1794002" cy="1752207"/>
            </a:xfrm>
          </p:grpSpPr>
          <p:sp>
            <p:nvSpPr>
              <p:cNvPr id="53" name="Rettangolo arrotondato 64">
                <a:extLst>
                  <a:ext uri="{FF2B5EF4-FFF2-40B4-BE49-F238E27FC236}">
                    <a16:creationId xmlns:a16="http://schemas.microsoft.com/office/drawing/2014/main" id="{A333B555-FAA5-4FAD-A1FF-464A15983598}"/>
                  </a:ext>
                </a:extLst>
              </p:cNvPr>
              <p:cNvSpPr/>
              <p:nvPr/>
            </p:nvSpPr>
            <p:spPr>
              <a:xfrm>
                <a:off x="2815452" y="6874461"/>
                <a:ext cx="866489" cy="1531622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1013"/>
              </a:p>
            </p:txBody>
          </p:sp>
          <p:pic>
            <p:nvPicPr>
              <p:cNvPr id="54" name="Picture 8" descr="Billedresultat for iphone">
                <a:extLst>
                  <a:ext uri="{FF2B5EF4-FFF2-40B4-BE49-F238E27FC236}">
                    <a16:creationId xmlns:a16="http://schemas.microsoft.com/office/drawing/2014/main" id="{0FE8807E-AF42-4952-A566-39619A3990C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91627" y="6827980"/>
                <a:ext cx="1794002" cy="175220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5" name="Groupe 94">
              <a:extLst>
                <a:ext uri="{FF2B5EF4-FFF2-40B4-BE49-F238E27FC236}">
                  <a16:creationId xmlns:a16="http://schemas.microsoft.com/office/drawing/2014/main" id="{31C9F834-B028-4166-8398-E70A12104ACA}"/>
                </a:ext>
              </a:extLst>
            </p:cNvPr>
            <p:cNvGrpSpPr/>
            <p:nvPr/>
          </p:nvGrpSpPr>
          <p:grpSpPr>
            <a:xfrm>
              <a:off x="4670786" y="4218559"/>
              <a:ext cx="820428" cy="764060"/>
              <a:chOff x="4342522" y="5187828"/>
              <a:chExt cx="992346" cy="907311"/>
            </a:xfrm>
          </p:grpSpPr>
          <p:sp>
            <p:nvSpPr>
              <p:cNvPr id="51" name="Ovale 74">
                <a:extLst>
                  <a:ext uri="{FF2B5EF4-FFF2-40B4-BE49-F238E27FC236}">
                    <a16:creationId xmlns:a16="http://schemas.microsoft.com/office/drawing/2014/main" id="{F2844FEF-43D1-4CA6-800F-495BAD4C698D}"/>
                  </a:ext>
                </a:extLst>
              </p:cNvPr>
              <p:cNvSpPr/>
              <p:nvPr/>
            </p:nvSpPr>
            <p:spPr>
              <a:xfrm>
                <a:off x="4342522" y="5187828"/>
                <a:ext cx="992346" cy="907311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1013"/>
              </a:p>
            </p:txBody>
          </p:sp>
          <p:pic>
            <p:nvPicPr>
              <p:cNvPr id="52" name="Picture 4" descr="Billedresultat for aftersales icon">
                <a:extLst>
                  <a:ext uri="{FF2B5EF4-FFF2-40B4-BE49-F238E27FC236}">
                    <a16:creationId xmlns:a16="http://schemas.microsoft.com/office/drawing/2014/main" id="{AB3703A6-7DE6-45DF-9C48-25803A00565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13704" y="5298809"/>
                <a:ext cx="685347" cy="6853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6" name="Groupe 104">
              <a:extLst>
                <a:ext uri="{FF2B5EF4-FFF2-40B4-BE49-F238E27FC236}">
                  <a16:creationId xmlns:a16="http://schemas.microsoft.com/office/drawing/2014/main" id="{2B8A7258-3913-49C7-9A9F-E233B9AE5E3B}"/>
                </a:ext>
              </a:extLst>
            </p:cNvPr>
            <p:cNvGrpSpPr/>
            <p:nvPr/>
          </p:nvGrpSpPr>
          <p:grpSpPr>
            <a:xfrm>
              <a:off x="1221662" y="4124393"/>
              <a:ext cx="499628" cy="675639"/>
              <a:chOff x="1489661" y="4885498"/>
              <a:chExt cx="604323" cy="802312"/>
            </a:xfrm>
          </p:grpSpPr>
          <p:pic>
            <p:nvPicPr>
              <p:cNvPr id="47" name="Picture 6" descr="Billedresultat for wifi">
                <a:extLst>
                  <a:ext uri="{FF2B5EF4-FFF2-40B4-BE49-F238E27FC236}">
                    <a16:creationId xmlns:a16="http://schemas.microsoft.com/office/drawing/2014/main" id="{097A5605-DD2C-4635-BA8F-6521CF78286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64420" y="4885498"/>
                <a:ext cx="479711" cy="3965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" name="Groupe 93">
                <a:extLst>
                  <a:ext uri="{FF2B5EF4-FFF2-40B4-BE49-F238E27FC236}">
                    <a16:creationId xmlns:a16="http://schemas.microsoft.com/office/drawing/2014/main" id="{5E244BE7-67CE-4512-A051-10356C367E81}"/>
                  </a:ext>
                </a:extLst>
              </p:cNvPr>
              <p:cNvGrpSpPr/>
              <p:nvPr/>
            </p:nvGrpSpPr>
            <p:grpSpPr>
              <a:xfrm>
                <a:off x="1489661" y="5467542"/>
                <a:ext cx="604323" cy="220268"/>
                <a:chOff x="1489661" y="5467542"/>
                <a:chExt cx="604323" cy="220268"/>
              </a:xfrm>
            </p:grpSpPr>
            <p:cxnSp>
              <p:nvCxnSpPr>
                <p:cNvPr id="49" name="Lige pilforbindelse 5">
                  <a:extLst>
                    <a:ext uri="{FF2B5EF4-FFF2-40B4-BE49-F238E27FC236}">
                      <a16:creationId xmlns:a16="http://schemas.microsoft.com/office/drawing/2014/main" id="{0E60CA00-1E54-46F7-A135-E9330F6E10A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39446" y="5467542"/>
                  <a:ext cx="554538" cy="0"/>
                </a:xfrm>
                <a:prstGeom prst="straightConnector1">
                  <a:avLst/>
                </a:prstGeom>
                <a:ln w="22225" cmpd="sng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Lige pilforbindelse 5">
                  <a:extLst>
                    <a:ext uri="{FF2B5EF4-FFF2-40B4-BE49-F238E27FC236}">
                      <a16:creationId xmlns:a16="http://schemas.microsoft.com/office/drawing/2014/main" id="{D7AFC1F6-0A7B-4394-B443-2B24220343F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489661" y="5687810"/>
                  <a:ext cx="587160" cy="0"/>
                </a:xfrm>
                <a:prstGeom prst="straightConnector1">
                  <a:avLst/>
                </a:prstGeom>
                <a:ln w="22225" cmpd="sng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7" name="Groupe 105">
              <a:extLst>
                <a:ext uri="{FF2B5EF4-FFF2-40B4-BE49-F238E27FC236}">
                  <a16:creationId xmlns:a16="http://schemas.microsoft.com/office/drawing/2014/main" id="{CB331D48-9502-46B3-B06D-49536954524E}"/>
                </a:ext>
              </a:extLst>
            </p:cNvPr>
            <p:cNvGrpSpPr/>
            <p:nvPr/>
          </p:nvGrpSpPr>
          <p:grpSpPr>
            <a:xfrm>
              <a:off x="4027652" y="4057249"/>
              <a:ext cx="499628" cy="728831"/>
              <a:chOff x="4365657" y="4886140"/>
              <a:chExt cx="604323" cy="865477"/>
            </a:xfrm>
          </p:grpSpPr>
          <p:pic>
            <p:nvPicPr>
              <p:cNvPr id="43" name="Picture 6" descr="Billedresultat for thumbs up icon black">
                <a:extLst>
                  <a:ext uri="{FF2B5EF4-FFF2-40B4-BE49-F238E27FC236}">
                    <a16:creationId xmlns:a16="http://schemas.microsoft.com/office/drawing/2014/main" id="{7E37D36B-F39D-46FA-93BF-CF18A360437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56031" y="4886140"/>
                <a:ext cx="446775" cy="4687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4" name="Groupe 96">
                <a:extLst>
                  <a:ext uri="{FF2B5EF4-FFF2-40B4-BE49-F238E27FC236}">
                    <a16:creationId xmlns:a16="http://schemas.microsoft.com/office/drawing/2014/main" id="{B0B7F190-3A14-4480-B095-07570EF6BFB2}"/>
                  </a:ext>
                </a:extLst>
              </p:cNvPr>
              <p:cNvGrpSpPr/>
              <p:nvPr/>
            </p:nvGrpSpPr>
            <p:grpSpPr>
              <a:xfrm>
                <a:off x="4365657" y="5531349"/>
                <a:ext cx="604323" cy="220268"/>
                <a:chOff x="1489661" y="5467542"/>
                <a:chExt cx="604323" cy="220268"/>
              </a:xfrm>
            </p:grpSpPr>
            <p:cxnSp>
              <p:nvCxnSpPr>
                <p:cNvPr id="45" name="Lige pilforbindelse 5">
                  <a:extLst>
                    <a:ext uri="{FF2B5EF4-FFF2-40B4-BE49-F238E27FC236}">
                      <a16:creationId xmlns:a16="http://schemas.microsoft.com/office/drawing/2014/main" id="{9AE54A2E-33B3-4298-B0B7-A3AF73421AF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39446" y="5467542"/>
                  <a:ext cx="554538" cy="0"/>
                </a:xfrm>
                <a:prstGeom prst="straightConnector1">
                  <a:avLst/>
                </a:prstGeom>
                <a:ln w="22225" cmpd="sng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Lige pilforbindelse 5">
                  <a:extLst>
                    <a:ext uri="{FF2B5EF4-FFF2-40B4-BE49-F238E27FC236}">
                      <a16:creationId xmlns:a16="http://schemas.microsoft.com/office/drawing/2014/main" id="{D1C14053-86F7-424C-8E11-BC3681893EC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489661" y="5687810"/>
                  <a:ext cx="587160" cy="0"/>
                </a:xfrm>
                <a:prstGeom prst="straightConnector1">
                  <a:avLst/>
                </a:prstGeom>
                <a:ln w="22225" cmpd="sng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8" name="Groupe 103">
              <a:extLst>
                <a:ext uri="{FF2B5EF4-FFF2-40B4-BE49-F238E27FC236}">
                  <a16:creationId xmlns:a16="http://schemas.microsoft.com/office/drawing/2014/main" id="{B7C7719E-7605-4DF8-B9DC-3860F8DCA952}"/>
                </a:ext>
              </a:extLst>
            </p:cNvPr>
            <p:cNvGrpSpPr/>
            <p:nvPr/>
          </p:nvGrpSpPr>
          <p:grpSpPr>
            <a:xfrm>
              <a:off x="2644030" y="3903011"/>
              <a:ext cx="560212" cy="891999"/>
              <a:chOff x="1502113" y="6826084"/>
              <a:chExt cx="677602" cy="1059237"/>
            </a:xfrm>
          </p:grpSpPr>
          <p:pic>
            <p:nvPicPr>
              <p:cNvPr id="39" name="Picture 8" descr="Billedresultat for desk icon black">
                <a:extLst>
                  <a:ext uri="{FF2B5EF4-FFF2-40B4-BE49-F238E27FC236}">
                    <a16:creationId xmlns:a16="http://schemas.microsoft.com/office/drawing/2014/main" id="{1F364888-794B-4E56-96C3-BC394D3234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14389" y="6826084"/>
                <a:ext cx="665326" cy="6653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0" name="Groupe 100">
                <a:extLst>
                  <a:ext uri="{FF2B5EF4-FFF2-40B4-BE49-F238E27FC236}">
                    <a16:creationId xmlns:a16="http://schemas.microsoft.com/office/drawing/2014/main" id="{D3212849-11AA-484B-A6D1-AE3DE451DDEE}"/>
                  </a:ext>
                </a:extLst>
              </p:cNvPr>
              <p:cNvGrpSpPr/>
              <p:nvPr/>
            </p:nvGrpSpPr>
            <p:grpSpPr>
              <a:xfrm>
                <a:off x="1502113" y="7665053"/>
                <a:ext cx="604323" cy="220268"/>
                <a:chOff x="1489661" y="5467542"/>
                <a:chExt cx="604323" cy="220268"/>
              </a:xfrm>
            </p:grpSpPr>
            <p:cxnSp>
              <p:nvCxnSpPr>
                <p:cNvPr id="41" name="Lige pilforbindelse 5">
                  <a:extLst>
                    <a:ext uri="{FF2B5EF4-FFF2-40B4-BE49-F238E27FC236}">
                      <a16:creationId xmlns:a16="http://schemas.microsoft.com/office/drawing/2014/main" id="{67EF153B-AB7A-4231-BDA9-0BE221ACCCE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39446" y="5467542"/>
                  <a:ext cx="554538" cy="0"/>
                </a:xfrm>
                <a:prstGeom prst="straightConnector1">
                  <a:avLst/>
                </a:prstGeom>
                <a:ln w="22225" cmpd="sng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Lige pilforbindelse 5">
                  <a:extLst>
                    <a:ext uri="{FF2B5EF4-FFF2-40B4-BE49-F238E27FC236}">
                      <a16:creationId xmlns:a16="http://schemas.microsoft.com/office/drawing/2014/main" id="{2776E91A-3655-4EFF-A48B-F0C741CEB51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489661" y="5687810"/>
                  <a:ext cx="587160" cy="0"/>
                </a:xfrm>
                <a:prstGeom prst="straightConnector1">
                  <a:avLst/>
                </a:prstGeom>
                <a:ln w="22225" cmpd="sng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3"/>
                </a:lnRef>
                <a:fillRef idx="0">
                  <a:schemeClr val="accent3"/>
                </a:fillRef>
                <a:effectRef idx="0">
                  <a:schemeClr val="accent3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1436530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EC9C4C6-E1E4-4E5C-94CB-14979BFD2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altLang="fr-FR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Aduro </a:t>
            </a:r>
            <a:r>
              <a:rPr lang="da-DK" altLang="fr-FR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Cloud</a:t>
            </a:r>
            <a:r>
              <a:rPr lang="da-DK" altLang="fr-FR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– </a:t>
            </a:r>
            <a:r>
              <a:rPr lang="da-DK" altLang="fr-FR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požadavky</a:t>
            </a:r>
            <a:r>
              <a:rPr lang="da-DK" altLang="fr-FR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Wi-Fi</a:t>
            </a:r>
            <a:endParaRPr lang="da-DK" sz="3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0BBD8DA-3F4A-459B-BDB5-D8FB24C615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Telefon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musí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být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min. generace iPhone 6 / Android 5.0 </a:t>
            </a:r>
          </a:p>
          <a:p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Wifi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router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musí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odesílat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stabilní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signál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must send a stable signal. </a:t>
            </a:r>
          </a:p>
          <a:p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Někdy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potřeba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použití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bezdrátového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opakovače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signálu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Wifi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signál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musí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8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být</a:t>
            </a:r>
            <a:r>
              <a:rPr lang="da-DK" sz="1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2.4 GHz.</a:t>
            </a:r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dirty="0"/>
          </a:p>
        </p:txBody>
      </p:sp>
      <p:grpSp>
        <p:nvGrpSpPr>
          <p:cNvPr id="4" name="Gruppe 3">
            <a:extLst>
              <a:ext uri="{FF2B5EF4-FFF2-40B4-BE49-F238E27FC236}">
                <a16:creationId xmlns:a16="http://schemas.microsoft.com/office/drawing/2014/main" id="{2453ED69-8CE5-4890-8876-ED127A2A5E08}"/>
              </a:ext>
            </a:extLst>
          </p:cNvPr>
          <p:cNvGrpSpPr/>
          <p:nvPr/>
        </p:nvGrpSpPr>
        <p:grpSpPr>
          <a:xfrm>
            <a:off x="2616120" y="759141"/>
            <a:ext cx="8869948" cy="5482557"/>
            <a:chOff x="2536221" y="1203024"/>
            <a:chExt cx="8869948" cy="5482557"/>
          </a:xfrm>
        </p:grpSpPr>
        <p:pic>
          <p:nvPicPr>
            <p:cNvPr id="5" name="Graphic 19">
              <a:extLst>
                <a:ext uri="{FF2B5EF4-FFF2-40B4-BE49-F238E27FC236}">
                  <a16:creationId xmlns:a16="http://schemas.microsoft.com/office/drawing/2014/main" id="{6061789C-86ED-4DF0-BBAA-8B0FCDD69E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481350" y="1203024"/>
              <a:ext cx="586925" cy="409304"/>
            </a:xfrm>
            <a:prstGeom prst="rect">
              <a:avLst/>
            </a:prstGeom>
          </p:spPr>
        </p:pic>
        <p:grpSp>
          <p:nvGrpSpPr>
            <p:cNvPr id="6" name="Gruppe 5">
              <a:extLst>
                <a:ext uri="{FF2B5EF4-FFF2-40B4-BE49-F238E27FC236}">
                  <a16:creationId xmlns:a16="http://schemas.microsoft.com/office/drawing/2014/main" id="{49E5C799-F43C-4B8B-8D4B-172C51CE4A45}"/>
                </a:ext>
              </a:extLst>
            </p:cNvPr>
            <p:cNvGrpSpPr/>
            <p:nvPr/>
          </p:nvGrpSpPr>
          <p:grpSpPr>
            <a:xfrm>
              <a:off x="2536221" y="1528827"/>
              <a:ext cx="8869948" cy="5156754"/>
              <a:chOff x="2269891" y="1306885"/>
              <a:chExt cx="8869948" cy="5156754"/>
            </a:xfrm>
          </p:grpSpPr>
          <p:pic>
            <p:nvPicPr>
              <p:cNvPr id="7" name="Picture 8">
                <a:extLst>
                  <a:ext uri="{FF2B5EF4-FFF2-40B4-BE49-F238E27FC236}">
                    <a16:creationId xmlns:a16="http://schemas.microsoft.com/office/drawing/2014/main" id="{B42D6DA2-CF1B-4DDF-A2DF-3484456092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 rot="21023067">
                <a:off x="7454547" y="2534813"/>
                <a:ext cx="1404141" cy="2519455"/>
              </a:xfrm>
              <a:prstGeom prst="rect">
                <a:avLst/>
              </a:prstGeom>
            </p:spPr>
          </p:pic>
          <p:grpSp>
            <p:nvGrpSpPr>
              <p:cNvPr id="8" name="Gruppe 7">
                <a:extLst>
                  <a:ext uri="{FF2B5EF4-FFF2-40B4-BE49-F238E27FC236}">
                    <a16:creationId xmlns:a16="http://schemas.microsoft.com/office/drawing/2014/main" id="{9462F26D-A7D9-408C-97FB-6F4072FFC47E}"/>
                  </a:ext>
                </a:extLst>
              </p:cNvPr>
              <p:cNvGrpSpPr/>
              <p:nvPr/>
            </p:nvGrpSpPr>
            <p:grpSpPr>
              <a:xfrm>
                <a:off x="2269891" y="1306885"/>
                <a:ext cx="8869948" cy="5156754"/>
                <a:chOff x="2269891" y="1306885"/>
                <a:chExt cx="8869948" cy="5156754"/>
              </a:xfrm>
            </p:grpSpPr>
            <p:pic>
              <p:nvPicPr>
                <p:cNvPr id="9" name="Picture 10">
                  <a:extLst>
                    <a:ext uri="{FF2B5EF4-FFF2-40B4-BE49-F238E27FC236}">
                      <a16:creationId xmlns:a16="http://schemas.microsoft.com/office/drawing/2014/main" id="{176288C7-B3BB-4100-948A-B89021BED1E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tretch>
                  <a:fillRect/>
                </a:stretch>
              </p:blipFill>
              <p:spPr>
                <a:xfrm>
                  <a:off x="9823704" y="2389673"/>
                  <a:ext cx="1316135" cy="2888115"/>
                </a:xfrm>
                <a:prstGeom prst="rect">
                  <a:avLst/>
                </a:prstGeom>
              </p:spPr>
            </p:pic>
            <p:grpSp>
              <p:nvGrpSpPr>
                <p:cNvPr id="10" name="Group 6">
                  <a:extLst>
                    <a:ext uri="{FF2B5EF4-FFF2-40B4-BE49-F238E27FC236}">
                      <a16:creationId xmlns:a16="http://schemas.microsoft.com/office/drawing/2014/main" id="{A8AC4B07-2363-4CAC-A139-68FE0473E9F2}"/>
                    </a:ext>
                  </a:extLst>
                </p:cNvPr>
                <p:cNvGrpSpPr/>
                <p:nvPr/>
              </p:nvGrpSpPr>
              <p:grpSpPr>
                <a:xfrm>
                  <a:off x="8359189" y="5407928"/>
                  <a:ext cx="850580" cy="611445"/>
                  <a:chOff x="9484981" y="3616697"/>
                  <a:chExt cx="3697129" cy="2621177"/>
                </a:xfrm>
              </p:grpSpPr>
              <p:sp>
                <p:nvSpPr>
                  <p:cNvPr id="21" name="Rectangle: Rounded Corners 11">
                    <a:extLst>
                      <a:ext uri="{FF2B5EF4-FFF2-40B4-BE49-F238E27FC236}">
                        <a16:creationId xmlns:a16="http://schemas.microsoft.com/office/drawing/2014/main" id="{9387F231-4455-44F1-8B21-3E96F3B976B2}"/>
                      </a:ext>
                    </a:extLst>
                  </p:cNvPr>
                  <p:cNvSpPr/>
                  <p:nvPr/>
                </p:nvSpPr>
                <p:spPr>
                  <a:xfrm>
                    <a:off x="9484981" y="3616697"/>
                    <a:ext cx="3697129" cy="2621177"/>
                  </a:xfrm>
                  <a:prstGeom prst="roundRect">
                    <a:avLst/>
                  </a:prstGeom>
                  <a:solidFill>
                    <a:srgbClr val="03030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pic>
                <p:nvPicPr>
                  <p:cNvPr id="22" name="Picture 12">
                    <a:extLst>
                      <a:ext uri="{FF2B5EF4-FFF2-40B4-BE49-F238E27FC236}">
                        <a16:creationId xmlns:a16="http://schemas.microsoft.com/office/drawing/2014/main" id="{1DC77D86-82B3-4E64-A1CC-D4A3C1C6858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6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 t="8518" b="5980"/>
                  <a:stretch/>
                </p:blipFill>
                <p:spPr>
                  <a:xfrm>
                    <a:off x="9655687" y="3787802"/>
                    <a:ext cx="3355717" cy="2328437"/>
                  </a:xfrm>
                  <a:prstGeom prst="rect">
                    <a:avLst/>
                  </a:prstGeom>
                </p:spPr>
              </p:pic>
              <p:sp>
                <p:nvSpPr>
                  <p:cNvPr id="23" name="Oval 13">
                    <a:extLst>
                      <a:ext uri="{FF2B5EF4-FFF2-40B4-BE49-F238E27FC236}">
                        <a16:creationId xmlns:a16="http://schemas.microsoft.com/office/drawing/2014/main" id="{647DA22B-90F5-4FC0-A16D-E0126BCCE65D}"/>
                      </a:ext>
                    </a:extLst>
                  </p:cNvPr>
                  <p:cNvSpPr/>
                  <p:nvPr/>
                </p:nvSpPr>
                <p:spPr>
                  <a:xfrm>
                    <a:off x="9859534" y="4774588"/>
                    <a:ext cx="242987" cy="242987"/>
                  </a:xfrm>
                  <a:prstGeom prst="ellipse">
                    <a:avLst/>
                  </a:prstGeom>
                  <a:gradFill flip="none" rotWithShape="0">
                    <a:gsLst>
                      <a:gs pos="0">
                        <a:srgbClr val="FFFF00"/>
                      </a:gs>
                      <a:gs pos="23000">
                        <a:schemeClr val="bg1"/>
                      </a:gs>
                      <a:gs pos="100000">
                        <a:srgbClr val="FFC0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pic>
              <p:nvPicPr>
                <p:cNvPr id="11" name="Picture 14">
                  <a:extLst>
                    <a:ext uri="{FF2B5EF4-FFF2-40B4-BE49-F238E27FC236}">
                      <a16:creationId xmlns:a16="http://schemas.microsoft.com/office/drawing/2014/main" id="{A5FD6CA6-90A1-47D1-97F7-43575ADFF5A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879533" y="1306885"/>
                  <a:ext cx="1111705" cy="817921"/>
                </a:xfrm>
                <a:prstGeom prst="rect">
                  <a:avLst/>
                </a:prstGeom>
              </p:spPr>
            </p:pic>
            <p:sp>
              <p:nvSpPr>
                <p:cNvPr id="12" name="Arc 18">
                  <a:extLst>
                    <a:ext uri="{FF2B5EF4-FFF2-40B4-BE49-F238E27FC236}">
                      <a16:creationId xmlns:a16="http://schemas.microsoft.com/office/drawing/2014/main" id="{B259DFA6-3C81-42F2-B6E7-DE2B2C724965}"/>
                    </a:ext>
                  </a:extLst>
                </p:cNvPr>
                <p:cNvSpPr/>
                <p:nvPr/>
              </p:nvSpPr>
              <p:spPr>
                <a:xfrm rot="6781248">
                  <a:off x="8558204" y="4193536"/>
                  <a:ext cx="1400665" cy="1474173"/>
                </a:xfrm>
                <a:prstGeom prst="arc">
                  <a:avLst>
                    <a:gd name="adj1" fmla="val 16200000"/>
                    <a:gd name="adj2" fmla="val 19961033"/>
                  </a:avLst>
                </a:prstGeom>
                <a:ln w="76200">
                  <a:solidFill>
                    <a:srgbClr val="FFDF67"/>
                  </a:solidFill>
                  <a:prstDash val="sysDash"/>
                  <a:headEnd type="triangle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Arc 20">
                  <a:extLst>
                    <a:ext uri="{FF2B5EF4-FFF2-40B4-BE49-F238E27FC236}">
                      <a16:creationId xmlns:a16="http://schemas.microsoft.com/office/drawing/2014/main" id="{2344A156-663B-4A00-B58B-850C603FCD09}"/>
                    </a:ext>
                  </a:extLst>
                </p:cNvPr>
                <p:cNvSpPr/>
                <p:nvPr/>
              </p:nvSpPr>
              <p:spPr>
                <a:xfrm rot="8856021">
                  <a:off x="8196352" y="1842817"/>
                  <a:ext cx="2103540" cy="2193564"/>
                </a:xfrm>
                <a:prstGeom prst="arc">
                  <a:avLst>
                    <a:gd name="adj1" fmla="val 16200000"/>
                    <a:gd name="adj2" fmla="val 19961033"/>
                  </a:avLst>
                </a:prstGeom>
                <a:ln w="76200">
                  <a:solidFill>
                    <a:srgbClr val="FFDF67"/>
                  </a:solidFill>
                  <a:prstDash val="sysDash"/>
                  <a:headEnd type="triangl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Arc 21">
                  <a:extLst>
                    <a:ext uri="{FF2B5EF4-FFF2-40B4-BE49-F238E27FC236}">
                      <a16:creationId xmlns:a16="http://schemas.microsoft.com/office/drawing/2014/main" id="{788C9744-6F1E-4953-A487-321156441FCE}"/>
                    </a:ext>
                  </a:extLst>
                </p:cNvPr>
                <p:cNvSpPr/>
                <p:nvPr/>
              </p:nvSpPr>
              <p:spPr>
                <a:xfrm rot="16698292">
                  <a:off x="8192803" y="1586776"/>
                  <a:ext cx="2103540" cy="2193564"/>
                </a:xfrm>
                <a:prstGeom prst="arc">
                  <a:avLst>
                    <a:gd name="adj1" fmla="val 16200000"/>
                    <a:gd name="adj2" fmla="val 19961033"/>
                  </a:avLst>
                </a:prstGeom>
                <a:ln w="76200">
                  <a:solidFill>
                    <a:srgbClr val="FFDF67"/>
                  </a:solidFill>
                  <a:prstDash val="sysDash"/>
                  <a:headEnd type="triangl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" name="Arc 24">
                  <a:extLst>
                    <a:ext uri="{FF2B5EF4-FFF2-40B4-BE49-F238E27FC236}">
                      <a16:creationId xmlns:a16="http://schemas.microsoft.com/office/drawing/2014/main" id="{5E06A519-5179-4B69-9B0F-A08236220E2E}"/>
                    </a:ext>
                  </a:extLst>
                </p:cNvPr>
                <p:cNvSpPr/>
                <p:nvPr/>
              </p:nvSpPr>
              <p:spPr>
                <a:xfrm rot="157125">
                  <a:off x="8756823" y="1685786"/>
                  <a:ext cx="2103540" cy="2193564"/>
                </a:xfrm>
                <a:prstGeom prst="arc">
                  <a:avLst>
                    <a:gd name="adj1" fmla="val 16200000"/>
                    <a:gd name="adj2" fmla="val 19961033"/>
                  </a:avLst>
                </a:prstGeom>
                <a:ln w="76200">
                  <a:solidFill>
                    <a:srgbClr val="FFDF67"/>
                  </a:solidFill>
                  <a:prstDash val="sysDash"/>
                  <a:headEnd type="triangl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6" name="Group 28">
                  <a:extLst>
                    <a:ext uri="{FF2B5EF4-FFF2-40B4-BE49-F238E27FC236}">
                      <a16:creationId xmlns:a16="http://schemas.microsoft.com/office/drawing/2014/main" id="{17A1CB5F-B3C3-4C38-9EBB-FB4980FAEBC9}"/>
                    </a:ext>
                  </a:extLst>
                </p:cNvPr>
                <p:cNvGrpSpPr/>
                <p:nvPr/>
              </p:nvGrpSpPr>
              <p:grpSpPr>
                <a:xfrm>
                  <a:off x="8132475" y="1727758"/>
                  <a:ext cx="513047" cy="513047"/>
                  <a:chOff x="8132475" y="1727758"/>
                  <a:chExt cx="513047" cy="513047"/>
                </a:xfrm>
              </p:grpSpPr>
              <p:sp>
                <p:nvSpPr>
                  <p:cNvPr id="19" name="Oval 27">
                    <a:extLst>
                      <a:ext uri="{FF2B5EF4-FFF2-40B4-BE49-F238E27FC236}">
                        <a16:creationId xmlns:a16="http://schemas.microsoft.com/office/drawing/2014/main" id="{9EAD3261-8518-47C9-A778-3FA2E9FF4FDF}"/>
                      </a:ext>
                    </a:extLst>
                  </p:cNvPr>
                  <p:cNvSpPr/>
                  <p:nvPr/>
                </p:nvSpPr>
                <p:spPr>
                  <a:xfrm>
                    <a:off x="8237351" y="1824834"/>
                    <a:ext cx="284925" cy="287713"/>
                  </a:xfrm>
                  <a:prstGeom prst="ellipse">
                    <a:avLst/>
                  </a:prstGeom>
                  <a:solidFill>
                    <a:srgbClr val="E7E6E6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pic>
                <p:nvPicPr>
                  <p:cNvPr id="20" name="Picture 26">
                    <a:extLst>
                      <a:ext uri="{FF2B5EF4-FFF2-40B4-BE49-F238E27FC236}">
                        <a16:creationId xmlns:a16="http://schemas.microsoft.com/office/drawing/2014/main" id="{10FFEEB6-9D89-4B3B-A38C-F0B915CBE70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132475" y="1727758"/>
                    <a:ext cx="513047" cy="513047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17" name="Billede 16">
                  <a:extLst>
                    <a:ext uri="{FF2B5EF4-FFF2-40B4-BE49-F238E27FC236}">
                      <a16:creationId xmlns:a16="http://schemas.microsoft.com/office/drawing/2014/main" id="{4BBBFE10-2389-4F7A-BE33-01B44413DB2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69891" y="5129749"/>
                  <a:ext cx="1167801" cy="1167801"/>
                </a:xfrm>
                <a:prstGeom prst="rect">
                  <a:avLst/>
                </a:prstGeom>
              </p:spPr>
            </p:pic>
            <p:pic>
              <p:nvPicPr>
                <p:cNvPr id="18" name="Billede 17">
                  <a:extLst>
                    <a:ext uri="{FF2B5EF4-FFF2-40B4-BE49-F238E27FC236}">
                      <a16:creationId xmlns:a16="http://schemas.microsoft.com/office/drawing/2014/main" id="{376E1E60-A605-4EFD-A7FB-4086E51425C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3615048" y="5005787"/>
                  <a:ext cx="3652144" cy="1457852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3011548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092321-0A58-487B-AC97-36212C086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Aduro Cloud</a:t>
            </a:r>
            <a:r>
              <a:rPr lang="cs-CZ" dirty="0"/>
              <a:t> - Přihlášení</a:t>
            </a:r>
            <a:endParaRPr lang="da-DK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2AECBC6B-635C-48C9-8DBA-997D52636CF2}"/>
              </a:ext>
            </a:extLst>
          </p:cNvPr>
          <p:cNvSpPr txBox="1">
            <a:spLocks noChangeArrowheads="1"/>
          </p:cNvSpPr>
          <p:nvPr/>
        </p:nvSpPr>
        <p:spPr>
          <a:xfrm>
            <a:off x="1173537" y="5102619"/>
            <a:ext cx="9294512" cy="13059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R="0" lvl="0" indent="0" algn="ctr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None/>
              <a:tabLst/>
              <a:defRPr lang="it-IT" sz="3600" b="1" i="0" u="none" strike="noStrike" cap="none" spc="0" baseline="0">
                <a:solidFill>
                  <a:srgbClr val="403336"/>
                </a:solidFill>
                <a:uFillTx/>
                <a:latin typeface="Segoe UI Semilight" pitchFamily="34"/>
                <a:cs typeface="Segoe UI Semilight" pitchFamily="34"/>
              </a:defRPr>
            </a:lvl1pPr>
            <a:lvl2pPr marL="685800" marR="0" lvl="1" indent="-228600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4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L="1143000" marR="0" lvl="2" indent="-228600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sz="20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L="1600200" marR="0" lvl="3" indent="-228600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L="2057400" marR="0" lvl="4" indent="-228600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it-IT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da-DK" altLang="fr-FR" sz="2200" b="0" dirty="0">
                <a:solidFill>
                  <a:schemeClr val="tx1"/>
                </a:solidFill>
                <a:hlinkClick r:id="rId3"/>
              </a:rPr>
              <a:t>https://adurocloud.com</a:t>
            </a:r>
            <a:r>
              <a:rPr lang="da-DK" altLang="fr-FR" sz="2200" b="0" dirty="0">
                <a:solidFill>
                  <a:schemeClr val="tx1"/>
                </a:solidFill>
              </a:rPr>
              <a:t> </a:t>
            </a:r>
          </a:p>
          <a:p>
            <a:endParaRPr lang="da-DK" altLang="fr-FR" sz="2200" b="0" dirty="0">
              <a:solidFill>
                <a:schemeClr val="tx1"/>
              </a:solidFill>
            </a:endParaRP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B6E42F74-C530-424B-B8A3-F64145BBB17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69294" y="1690688"/>
            <a:ext cx="2902998" cy="3252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1777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092321-0A58-487B-AC97-36212C086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Aduro Cloud</a:t>
            </a:r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id="{4D66C39B-A4A4-4EB8-B7CC-2A46BDEEF59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5748" y="1690688"/>
            <a:ext cx="6720503" cy="4706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790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A77D76C-36B4-4A42-9C90-50A322A3B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/>
              <a:t>Aduro</a:t>
            </a:r>
            <a:r>
              <a:rPr lang="da-DK" dirty="0"/>
              <a:t> </a:t>
            </a:r>
            <a:r>
              <a:rPr lang="da-DK" dirty="0" err="1"/>
              <a:t>informace</a:t>
            </a:r>
            <a:r>
              <a:rPr lang="da-DK" dirty="0"/>
              <a:t> pro </a:t>
            </a:r>
            <a:r>
              <a:rPr lang="da-DK" dirty="0" err="1"/>
              <a:t>servisní</a:t>
            </a:r>
            <a:r>
              <a:rPr lang="da-DK" dirty="0"/>
              <a:t> </a:t>
            </a:r>
            <a:r>
              <a:rPr lang="da-DK" dirty="0" err="1"/>
              <a:t>techniky</a:t>
            </a:r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5A35366C-4675-42A6-A2AD-3CF95F5E621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7112" y="1690688"/>
            <a:ext cx="5057775" cy="3971925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30192EF0-F96E-47B9-A783-F5E7E58B1D70}"/>
              </a:ext>
            </a:extLst>
          </p:cNvPr>
          <p:cNvSpPr txBox="1"/>
          <p:nvPr/>
        </p:nvSpPr>
        <p:spPr>
          <a:xfrm>
            <a:off x="1091953" y="6036816"/>
            <a:ext cx="97388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dirty="0">
                <a:hlinkClick r:id="rId3"/>
              </a:rPr>
              <a:t>http://doc.adurofire.com/England/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8911136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81725A-CBAE-4B35-B13C-9B7752D53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/>
              <a:t>Aduro</a:t>
            </a:r>
            <a:r>
              <a:rPr lang="da-DK" dirty="0"/>
              <a:t> </a:t>
            </a:r>
            <a:r>
              <a:rPr lang="da-DK" dirty="0" err="1"/>
              <a:t>servis</a:t>
            </a:r>
            <a:r>
              <a:rPr lang="da-DK" dirty="0"/>
              <a:t> pro </a:t>
            </a:r>
            <a:r>
              <a:rPr lang="da-DK" dirty="0" err="1"/>
              <a:t>zákazníky</a:t>
            </a:r>
            <a:endParaRPr lang="da-DK" dirty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1E32B975-5E52-44E6-ACED-31C49814B0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b="33668"/>
          <a:stretch/>
        </p:blipFill>
        <p:spPr>
          <a:xfrm>
            <a:off x="929627" y="1948696"/>
            <a:ext cx="6550857" cy="3502194"/>
          </a:xfrm>
          <a:prstGeom prst="rect">
            <a:avLst/>
          </a:prstGeom>
        </p:spPr>
      </p:pic>
      <p:sp>
        <p:nvSpPr>
          <p:cNvPr id="5" name="Tekstfelt 4">
            <a:extLst>
              <a:ext uri="{FF2B5EF4-FFF2-40B4-BE49-F238E27FC236}">
                <a16:creationId xmlns:a16="http://schemas.microsoft.com/office/drawing/2014/main" id="{4C9538FD-442F-477B-B3EB-F19D545C9F19}"/>
              </a:ext>
            </a:extLst>
          </p:cNvPr>
          <p:cNvSpPr txBox="1"/>
          <p:nvPr/>
        </p:nvSpPr>
        <p:spPr>
          <a:xfrm>
            <a:off x="8013145" y="2828835"/>
            <a:ext cx="3249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nonstop </a:t>
            </a:r>
            <a:r>
              <a:rPr lang="de-DE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podpora</a:t>
            </a:r>
            <a:r>
              <a:rPr lang="de-DE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de-DE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informace</a:t>
            </a:r>
            <a:r>
              <a:rPr lang="de-DE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o </a:t>
            </a:r>
            <a:r>
              <a:rPr lang="de-DE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instalaci</a:t>
            </a:r>
            <a:r>
              <a:rPr lang="de-DE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e-DE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údržbě</a:t>
            </a:r>
            <a:r>
              <a:rPr lang="de-DE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de-DE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podpoře</a:t>
            </a:r>
            <a:r>
              <a:rPr lang="de-DE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  <a:endParaRPr lang="da-DK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5176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08CE39-1812-4B7B-856E-4805D741E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sz="3600" dirty="0" err="1">
                <a:latin typeface="Segoe UI Semilight" panose="020B0402040204020203" pitchFamily="34" charset="0"/>
              </a:rPr>
              <a:t>Údržba</a:t>
            </a:r>
            <a:r>
              <a:rPr lang="da-DK" sz="3600" dirty="0">
                <a:latin typeface="Segoe UI Semilight" panose="020B0402040204020203" pitchFamily="34" charset="0"/>
              </a:rPr>
              <a:t> </a:t>
            </a:r>
            <a:r>
              <a:rPr lang="da-DK" sz="3600" dirty="0" err="1">
                <a:latin typeface="Segoe UI Semilight" panose="020B0402040204020203" pitchFamily="34" charset="0"/>
              </a:rPr>
              <a:t>servisním</a:t>
            </a:r>
            <a:r>
              <a:rPr lang="da-DK" sz="3600" dirty="0">
                <a:latin typeface="Segoe UI Semilight" panose="020B0402040204020203" pitchFamily="34" charset="0"/>
              </a:rPr>
              <a:t> </a:t>
            </a:r>
            <a:r>
              <a:rPr lang="da-DK" sz="3600" dirty="0" err="1">
                <a:latin typeface="Segoe UI Semilight" panose="020B0402040204020203" pitchFamily="34" charset="0"/>
              </a:rPr>
              <a:t>technikem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2800A28-DA6C-4BA4-9B17-4F5139E28D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a-DK" sz="22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Důležité</a:t>
            </a:r>
            <a:r>
              <a:rPr lang="da-DK" sz="22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2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pracovní</a:t>
            </a:r>
            <a:r>
              <a:rPr lang="da-DK" sz="22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2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vybavení</a:t>
            </a:r>
            <a:r>
              <a:rPr lang="da-DK" sz="22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 </a:t>
            </a:r>
            <a:r>
              <a:rPr lang="da-DK" sz="22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Náš</a:t>
            </a:r>
            <a:r>
              <a:rPr lang="da-DK" sz="22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2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box</a:t>
            </a:r>
            <a:r>
              <a:rPr lang="da-DK" sz="22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 </a:t>
            </a:r>
            <a:r>
              <a:rPr lang="da-DK" sz="22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náhradními</a:t>
            </a:r>
            <a:r>
              <a:rPr lang="da-DK" sz="22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2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díly</a:t>
            </a:r>
            <a:endParaRPr lang="da-DK" sz="22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endParaRPr lang="da-DK" sz="22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Každý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GO Partner si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koupí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box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náhradními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díly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tento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box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má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identifikační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číslo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51270. </a:t>
            </a:r>
          </a:p>
          <a:p>
            <a:pPr marL="0" indent="0">
              <a:buNone/>
            </a:pP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Náhradní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díly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lze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podle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potřeby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v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boxu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změnit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</a:p>
          <a:p>
            <a:pPr marL="0" indent="0">
              <a:buNone/>
            </a:pPr>
            <a:endParaRPr lang="da-DK" sz="1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indent="0">
              <a:buNone/>
            </a:pP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Obsah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boxu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</a:t>
            </a:r>
          </a:p>
          <a:p>
            <a:pPr marL="0" indent="0">
              <a:buNone/>
            </a:pPr>
            <a:endParaRPr lang="da-DK" sz="1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ventilátor</a:t>
            </a:r>
            <a:endParaRPr lang="da-DK" sz="1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2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převodové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motory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pro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oba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šnekové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podavače</a:t>
            </a:r>
            <a:endParaRPr lang="da-DK" sz="1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dveřní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spínač</a:t>
            </a:r>
            <a:endParaRPr lang="da-DK" sz="1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všechny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senzory</a:t>
            </a:r>
            <a:endParaRPr lang="da-DK" sz="1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3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zapalovače</a:t>
            </a:r>
            <a:endParaRPr lang="da-DK" sz="1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vnitřní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vnější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šnekový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podavač</a:t>
            </a:r>
            <a:endParaRPr lang="da-DK" sz="1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Aduro-tronic</a:t>
            </a:r>
          </a:p>
          <a:p>
            <a:pPr lvl="1"/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Různé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šrouby</a:t>
            </a:r>
            <a:r>
              <a:rPr lang="da-DK" sz="19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da-DK" sz="19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těsnění</a:t>
            </a:r>
            <a:endParaRPr lang="da-DK" sz="1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2CAFADA4-329A-4738-B88B-5F763C468A4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16681" y="3675356"/>
            <a:ext cx="4195171" cy="275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9311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35C235-6FE7-4006-BEC0-F2885797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Řešení</a:t>
            </a:r>
            <a:r>
              <a:rPr lang="en-US" sz="3600" dirty="0"/>
              <a:t> </a:t>
            </a:r>
            <a:r>
              <a:rPr lang="en-US" sz="3600" dirty="0" err="1"/>
              <a:t>nejčastějších</a:t>
            </a:r>
            <a:r>
              <a:rPr lang="en-US" sz="3600" dirty="0"/>
              <a:t> </a:t>
            </a:r>
            <a:r>
              <a:rPr lang="en-US" sz="3600" dirty="0" err="1"/>
              <a:t>problémů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B137FD0F-DC52-4A4B-BC45-F8B2A6056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a-DK" sz="20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Hromadění</a:t>
            </a:r>
            <a:r>
              <a:rPr lang="da-DK" sz="20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</a:t>
            </a:r>
            <a:r>
              <a:rPr lang="da-DK" sz="20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změňte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nastavení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použijte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pelety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nebo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zoptimalizujte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tah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pomocí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Draft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Optimizer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20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Problémy</a:t>
            </a:r>
            <a:r>
              <a:rPr lang="da-DK" sz="20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 </a:t>
            </a:r>
            <a:r>
              <a:rPr lang="da-DK" sz="20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připojením</a:t>
            </a:r>
            <a:r>
              <a:rPr lang="da-DK" sz="20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řešitelné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pomocí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naistalování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opakovače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Wifi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signálu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20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Hluk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interní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nebo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externí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šnekový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podavač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20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Alarmy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 pro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tohle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vytvořen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speciální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průvodce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20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ŽÁDNÉ </a:t>
            </a:r>
            <a:r>
              <a:rPr lang="da-DK" sz="2000" b="1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zapálení</a:t>
            </a:r>
            <a:r>
              <a:rPr lang="da-DK" sz="20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špatné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čištění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hromadění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usazenin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kolem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elektrického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zapalovače</a:t>
            </a:r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1282218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35C235-6FE7-4006-BEC0-F2885797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Řešení</a:t>
            </a:r>
            <a:r>
              <a:rPr lang="en-US" sz="3600" dirty="0"/>
              <a:t> </a:t>
            </a:r>
            <a:r>
              <a:rPr lang="en-US" sz="3600" dirty="0" err="1"/>
              <a:t>nejčastějších</a:t>
            </a:r>
            <a:r>
              <a:rPr lang="en-US" sz="3600" dirty="0"/>
              <a:t> </a:t>
            </a:r>
            <a:r>
              <a:rPr lang="en-US" sz="3600" dirty="0" err="1"/>
              <a:t>problémů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B137FD0F-DC52-4A4B-BC45-F8B2A60567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3" y="1825627"/>
            <a:ext cx="6681183" cy="4351336"/>
          </a:xfrm>
        </p:spPr>
        <p:txBody>
          <a:bodyPr>
            <a:normAutofit/>
          </a:bodyPr>
          <a:lstStyle/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Hromadění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 </a:t>
            </a:r>
          </a:p>
          <a:p>
            <a:pPr lvl="1"/>
            <a:endParaRPr lang="da-DK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Nejprve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zprávu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o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návštěvě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fotografie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komína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tah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komína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Jestliže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tah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komína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není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v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rozsahu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18 – 25 Pa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pak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nainstalujte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Aduro Draft Optimizer</a:t>
            </a:r>
            <a:b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nastavení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kamen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pomocí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aplikace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cloudu</a:t>
            </a:r>
            <a:b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  <a:sym typeface="Wingdings" panose="05000000000000000000" pitchFamily="2" charset="2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Zkontrolujte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popelník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litinový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kryt</a:t>
            </a:r>
            <a:b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Používejte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pouze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kvalitní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měkké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čisté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pelety</a:t>
            </a: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578233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35C235-6FE7-4006-BEC0-F2885797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Řešení</a:t>
            </a:r>
            <a:r>
              <a:rPr lang="en-US" sz="3600" dirty="0"/>
              <a:t> </a:t>
            </a:r>
            <a:r>
              <a:rPr lang="en-US" sz="3600" dirty="0" err="1"/>
              <a:t>nejčastějších</a:t>
            </a:r>
            <a:r>
              <a:rPr lang="en-US" sz="3600" dirty="0"/>
              <a:t> </a:t>
            </a:r>
            <a:r>
              <a:rPr lang="en-US" sz="3600" dirty="0" err="1"/>
              <a:t>problémů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B137FD0F-DC52-4A4B-BC45-F8B2A60567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4" y="1825627"/>
            <a:ext cx="5376166" cy="4351336"/>
          </a:xfrm>
        </p:spPr>
        <p:txBody>
          <a:bodyPr>
            <a:normAutofit/>
          </a:bodyPr>
          <a:lstStyle/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Hluk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: </a:t>
            </a:r>
          </a:p>
          <a:p>
            <a:pPr lvl="1"/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Hluk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může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pocházet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z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interního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nebo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externího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šnekového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podavače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Proveďte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manuální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test a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určete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původ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pPr marL="457200" lvl="1" indent="0">
              <a:buNone/>
            </a:pP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Hluk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může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pocházet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z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vnitřního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šnekového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podavače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nebo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jeho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motoru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Šrouby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mohou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být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nedotaženy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nebo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urvány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Zbytky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popela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mohou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být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v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hřídeli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nebo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převodovém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motoru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pPr marL="457200" lvl="1" indent="0">
              <a:buNone/>
            </a:pP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Prasknutí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vnějšího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obtížnější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odhalit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Hluk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může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přicházet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shora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středu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nebo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zadní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části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šnekového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podavače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  <a:endParaRPr lang="da-DK" dirty="0"/>
          </a:p>
          <a:p>
            <a:endParaRPr lang="da-DK" dirty="0"/>
          </a:p>
        </p:txBody>
      </p:sp>
      <p:pic>
        <p:nvPicPr>
          <p:cNvPr id="18" name="Billede 17">
            <a:extLst>
              <a:ext uri="{FF2B5EF4-FFF2-40B4-BE49-F238E27FC236}">
                <a16:creationId xmlns:a16="http://schemas.microsoft.com/office/drawing/2014/main" id="{E66CE8D2-6B4B-4C45-B3B8-39D0ECBE76F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76107" y="1825627"/>
            <a:ext cx="2174112" cy="2014641"/>
          </a:xfrm>
          <a:prstGeom prst="rect">
            <a:avLst/>
          </a:prstGeom>
        </p:spPr>
      </p:pic>
      <p:pic>
        <p:nvPicPr>
          <p:cNvPr id="19" name="Billede 18">
            <a:extLst>
              <a:ext uri="{FF2B5EF4-FFF2-40B4-BE49-F238E27FC236}">
                <a16:creationId xmlns:a16="http://schemas.microsoft.com/office/drawing/2014/main" id="{1E9D7246-F8FE-4664-99B3-851A423A059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41460" y="4297280"/>
            <a:ext cx="2308759" cy="2195591"/>
          </a:xfrm>
          <a:prstGeom prst="rect">
            <a:avLst/>
          </a:prstGeom>
        </p:spPr>
      </p:pic>
      <p:pic>
        <p:nvPicPr>
          <p:cNvPr id="20" name="Billede 19">
            <a:extLst>
              <a:ext uri="{FF2B5EF4-FFF2-40B4-BE49-F238E27FC236}">
                <a16:creationId xmlns:a16="http://schemas.microsoft.com/office/drawing/2014/main" id="{11C94246-F1DB-4A81-ADF1-343EEE1412E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64231" y="4297279"/>
            <a:ext cx="1783516" cy="2195591"/>
          </a:xfrm>
          <a:prstGeom prst="rect">
            <a:avLst/>
          </a:prstGeom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640D698F-B2EC-4034-AFB1-A113D7460B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473" y="2042603"/>
            <a:ext cx="2371032" cy="158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4124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35C235-6FE7-4006-BEC0-F2885797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Řešení</a:t>
            </a:r>
            <a:r>
              <a:rPr lang="en-US" sz="3600" dirty="0"/>
              <a:t> </a:t>
            </a:r>
            <a:r>
              <a:rPr lang="en-US" sz="3600" dirty="0" err="1"/>
              <a:t>nejčastějších</a:t>
            </a:r>
            <a:r>
              <a:rPr lang="en-US" sz="3600" dirty="0"/>
              <a:t> </a:t>
            </a:r>
            <a:r>
              <a:rPr lang="en-US" sz="3600" dirty="0" err="1"/>
              <a:t>problémů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B137FD0F-DC52-4A4B-BC45-F8B2A60567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4" y="1825627"/>
            <a:ext cx="5376166" cy="4351336"/>
          </a:xfrm>
        </p:spPr>
        <p:txBody>
          <a:bodyPr>
            <a:normAutofit fontScale="92500" lnSpcReduction="10000"/>
          </a:bodyPr>
          <a:lstStyle/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Hluk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(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pokračování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): </a:t>
            </a:r>
          </a:p>
          <a:p>
            <a:pPr lvl="1"/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Pokud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hluk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podobný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praskání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je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to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pravděpodobně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způsobeno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používáním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nekvalitních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(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příliš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tvrdých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)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</a:t>
            </a: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457200" lvl="1" indent="0">
              <a:buNone/>
            </a:pP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Někdy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lze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problém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vyřešit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odstraněním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vyčištěním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přemístěním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šneku</a:t>
            </a: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457200" lvl="1" indent="0">
              <a:buNone/>
            </a:pP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Umístění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nylonového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prstence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mezi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motorem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vnějším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hřídelem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vyřešilo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většinu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případů</a:t>
            </a: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457200" lvl="1" indent="0">
              <a:buNone/>
            </a:pP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Nové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těsnění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zabraňuje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selhání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motoru</a:t>
            </a: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457200" lvl="1" indent="0">
              <a:buNone/>
            </a:pP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vzácných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případech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může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mít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motor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výrobní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závadu</a:t>
            </a: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457200" lvl="1" indent="0">
              <a:buNone/>
            </a:pPr>
            <a:endParaRPr lang="en-US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Hluk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může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být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v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některých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případech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způsoben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sváry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problémy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se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svařováním</a:t>
            </a:r>
            <a:endParaRPr lang="da-DK" dirty="0"/>
          </a:p>
          <a:p>
            <a:endParaRPr lang="da-DK" dirty="0"/>
          </a:p>
          <a:p>
            <a:endParaRPr lang="da-DK" dirty="0"/>
          </a:p>
        </p:txBody>
      </p:sp>
      <p:pic>
        <p:nvPicPr>
          <p:cNvPr id="8" name="Billede 7">
            <a:extLst>
              <a:ext uri="{FF2B5EF4-FFF2-40B4-BE49-F238E27FC236}">
                <a16:creationId xmlns:a16="http://schemas.microsoft.com/office/drawing/2014/main" id="{EE7B091F-F105-45E6-9535-CFF01998A8A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77653" y="1825627"/>
            <a:ext cx="1793983" cy="1708555"/>
          </a:xfrm>
          <a:prstGeom prst="rect">
            <a:avLst/>
          </a:prstGeom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id="{0DD55A82-E2D3-42D9-9522-103CE7AB597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1679" y="4082332"/>
            <a:ext cx="2012056" cy="2279212"/>
          </a:xfrm>
          <a:prstGeom prst="rect">
            <a:avLst/>
          </a:prstGeom>
        </p:spPr>
      </p:pic>
      <p:pic>
        <p:nvPicPr>
          <p:cNvPr id="10" name="Billede 9">
            <a:extLst>
              <a:ext uri="{FF2B5EF4-FFF2-40B4-BE49-F238E27FC236}">
                <a16:creationId xmlns:a16="http://schemas.microsoft.com/office/drawing/2014/main" id="{48B88416-2DDC-4894-AC07-A74028581EF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77653" y="4123474"/>
            <a:ext cx="1635859" cy="2238070"/>
          </a:xfrm>
          <a:prstGeom prst="rect">
            <a:avLst/>
          </a:prstGeom>
        </p:spPr>
      </p:pic>
      <p:pic>
        <p:nvPicPr>
          <p:cNvPr id="11" name="Billede 10">
            <a:extLst>
              <a:ext uri="{FF2B5EF4-FFF2-40B4-BE49-F238E27FC236}">
                <a16:creationId xmlns:a16="http://schemas.microsoft.com/office/drawing/2014/main" id="{2040D2C3-C475-4AF0-9606-146F566859E6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699861" y="1807004"/>
            <a:ext cx="2013873" cy="1708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710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A2E4CD-D798-4B50-AA19-0FD953553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altLang="fr-FR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Údržba</a:t>
            </a:r>
            <a:r>
              <a:rPr lang="da-DK" altLang="fr-FR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altLang="fr-FR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da-DK" altLang="fr-FR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Hybrid – </a:t>
            </a:r>
            <a:r>
              <a:rPr lang="de-DE" altLang="fr-FR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koncový</a:t>
            </a:r>
            <a:r>
              <a:rPr lang="de-DE" altLang="fr-FR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e-DE" altLang="fr-FR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uživatel</a:t>
            </a:r>
            <a:endParaRPr lang="da-DK" sz="3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62560D66-B8A4-406E-B458-BDB763E8AD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3" y="1825627"/>
            <a:ext cx="7471177" cy="4351336"/>
          </a:xfrm>
        </p:spPr>
        <p:txBody>
          <a:bodyPr>
            <a:noAutofit/>
          </a:bodyPr>
          <a:lstStyle/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Denní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údržba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Odstraňte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popel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z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hořáku</a:t>
            </a:r>
            <a:endParaRPr lang="da-DK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Vyčistěte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sklo</a:t>
            </a:r>
            <a:endParaRPr lang="da-DK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endParaRPr lang="da-DK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Týdenní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čištění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Vysajte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vnitřek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kamen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/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vnitřní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šnekový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podavač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pod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hořákem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odstraňte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popelník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vyčistěte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prostor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kolem</a:t>
            </a:r>
            <a:r>
              <a:rPr lang="da-DK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popelníku</a:t>
            </a:r>
            <a:endParaRPr lang="da-DK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457200" lvl="1" indent="0">
              <a:buNone/>
            </a:pPr>
            <a:endParaRPr lang="da-DK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Roční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údržba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/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Ošetřete povrch kamen nástřikem černého laku barvou ve spreji zn. </a:t>
            </a:r>
            <a:r>
              <a:rPr lang="en-US" sz="1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Senotherm</a:t>
            </a:r>
            <a:r>
              <a:rPr lang="en-US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cs-CZ" sz="1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abyste opravili drobná povrchová poškození a zachovali krásu kamen</a:t>
            </a:r>
            <a:endParaRPr lang="en-GB" sz="1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lvl="1" indent="0">
              <a:lnSpc>
                <a:spcPct val="200000"/>
              </a:lnSpc>
              <a:buNone/>
              <a:defRPr/>
            </a:pPr>
            <a:endParaRPr lang="de-DE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1485900" lvl="2" indent="-342900">
              <a:lnSpc>
                <a:spcPct val="200000"/>
              </a:lnSpc>
              <a:defRPr/>
            </a:pPr>
            <a:endParaRPr lang="de-DE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1485900" lvl="2" indent="-342900">
              <a:lnSpc>
                <a:spcPct val="200000"/>
              </a:lnSpc>
              <a:defRPr/>
            </a:pPr>
            <a:endParaRPr lang="de-DE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>
              <a:lnSpc>
                <a:spcPct val="200000"/>
              </a:lnSpc>
              <a:defRPr/>
            </a:pP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C1152217-14BF-4B87-A22F-F1B856DF27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24849" y="1375711"/>
            <a:ext cx="2278389" cy="499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57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036F15-AD00-41A0-BC74-E4FC4DB52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Aktuální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budoucí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změny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hybridních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kamen</a:t>
            </a:r>
            <a:endParaRPr lang="da-DK" sz="3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9A1ABD74-6133-4AA3-8482-E7286BCE98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3" y="1825627"/>
            <a:ext cx="7631094" cy="4351336"/>
          </a:xfrm>
        </p:spPr>
        <p:txBody>
          <a:bodyPr>
            <a:normAutofit/>
          </a:bodyPr>
          <a:lstStyle/>
          <a:p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Nový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zásobník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pelety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(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objem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16 kg)</a:t>
            </a:r>
          </a:p>
          <a:p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Rošt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novým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těsnění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novým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tvarem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/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odlišné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umístění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otvorů</a:t>
            </a:r>
            <a:endParaRPr lang="en-US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cs-CZ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Ovládání kamen pomocí externího termostatu (snímače teploty) v místnosti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Nová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skluzavka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pelety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Další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generace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(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vývoj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)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převodového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motoru</a:t>
            </a:r>
            <a:endParaRPr lang="en-US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Redukce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hluku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vnějšího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šneku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(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těsnící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kroužek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kratší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délka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cívky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) </a:t>
            </a:r>
          </a:p>
          <a:p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Nepřetržitý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vývoj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aplikace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Hybrid a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cloudového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systému</a:t>
            </a:r>
            <a:endParaRPr lang="da-DK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EB102E52-CB8B-44D4-815F-ED17F64C0E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85" r="34832" b="9623"/>
          <a:stretch/>
        </p:blipFill>
        <p:spPr>
          <a:xfrm>
            <a:off x="8886548" y="1376039"/>
            <a:ext cx="2754011" cy="51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786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21643A-B70E-4758-8BDC-A15BAF1EA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Aduro Hybrid FAQ (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často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kladené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dotazy</a:t>
            </a:r>
            <a:r>
              <a:rPr lang="en-US" sz="36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) a </a:t>
            </a:r>
            <a:r>
              <a:rPr lang="en-US" sz="36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informace</a:t>
            </a:r>
            <a:endParaRPr lang="da-DK" altLang="fr-FR" sz="36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F93289F6-C452-4A2D-97BA-403647472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3" y="1825627"/>
            <a:ext cx="6840981" cy="4351336"/>
          </a:xfrm>
        </p:spPr>
        <p:txBody>
          <a:bodyPr/>
          <a:lstStyle/>
          <a:p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Poskytujeme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FAQ,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pokyny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,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videa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informační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bulletiny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Udržujte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si </a:t>
            </a:r>
            <a:r>
              <a:rPr lang="da-DK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přehled</a:t>
            </a:r>
            <a:r>
              <a:rPr lang="da-DK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.</a:t>
            </a:r>
          </a:p>
          <a:p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Přečtěte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si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pozorně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obsah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naší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domovské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stránky</a:t>
            </a:r>
            <a:endParaRPr lang="en-US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Přečtěte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si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novou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uživatelskou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příručku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US" sz="2000" dirty="0" err="1"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en-US" sz="20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Hybrid</a:t>
            </a:r>
            <a:endParaRPr lang="da-DK" dirty="0"/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4062CDC1-8414-444A-B8D1-A66F9275F3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747599" y="1278384"/>
            <a:ext cx="2339868" cy="513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4429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F9CC8BF-C64D-4D33-9CF1-B95BF409C5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a-DK" sz="40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lvl="0" indent="0" algn="ctr"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000" dirty="0" err="1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Aduro</a:t>
            </a:r>
            <a:r>
              <a:rPr lang="cs-CZ" sz="4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a </a:t>
            </a:r>
            <a:r>
              <a:rPr lang="cs-CZ" sz="4000" dirty="0" err="1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hede</a:t>
            </a:r>
            <a:r>
              <a:rPr lang="cs-CZ" sz="4000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kamna s.r.o. Vám přejí mnoho úspěchů s Hybridními produkty!</a:t>
            </a:r>
            <a:endParaRPr lang="de-DE" sz="40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e-DE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endParaRPr lang="da-DK" sz="5400" dirty="0">
              <a:solidFill>
                <a:schemeClr val="tx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86606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80715463CD8EC4C9D9BF6B12D33EC6D" ma:contentTypeVersion="10" ma:contentTypeDescription="Opret et nyt dokument." ma:contentTypeScope="" ma:versionID="64bcf002ac05cf384cd0ef9b0d433abc">
  <xsd:schema xmlns:xsd="http://www.w3.org/2001/XMLSchema" xmlns:xs="http://www.w3.org/2001/XMLSchema" xmlns:p="http://schemas.microsoft.com/office/2006/metadata/properties" xmlns:ns2="9daeb376-a8ed-4bd6-80d4-e107e8322c73" xmlns:ns3="c4fdb145-9d16-4fa8-8e05-87f0145cdc48" targetNamespace="http://schemas.microsoft.com/office/2006/metadata/properties" ma:root="true" ma:fieldsID="4af0492039a3eff4f5b72839571fd006" ns2:_="" ns3:_="">
    <xsd:import namespace="9daeb376-a8ed-4bd6-80d4-e107e8322c73"/>
    <xsd:import namespace="c4fdb145-9d16-4fa8-8e05-87f0145cdc48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aeb376-a8ed-4bd6-80d4-e107e8322c7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t med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lt med detaljer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fdb145-9d16-4fa8-8e05-87f0145cdc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BDA9328-AEA8-447E-8E6B-861425A001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aeb376-a8ed-4bd6-80d4-e107e8322c73"/>
    <ds:schemaRef ds:uri="c4fdb145-9d16-4fa8-8e05-87f0145cdc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EC1F0FF-6872-492E-AD72-2B78C187F6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CB8EAE3-42E2-449F-BE1C-8280C97C8F38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c4fdb145-9d16-4fa8-8e05-87f0145cdc48"/>
    <ds:schemaRef ds:uri="9daeb376-a8ed-4bd6-80d4-e107e8322c7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18172</TotalTime>
  <Words>1158</Words>
  <Application>Microsoft Macintosh PowerPoint</Application>
  <PresentationFormat>Širokoúhlá obrazovka</PresentationFormat>
  <Paragraphs>250</Paragraphs>
  <Slides>30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8" baseType="lpstr">
      <vt:lpstr>Arial</vt:lpstr>
      <vt:lpstr>Calibri</vt:lpstr>
      <vt:lpstr>Calibri Light</vt:lpstr>
      <vt:lpstr>Segoe UI</vt:lpstr>
      <vt:lpstr>Segoe UI Emoji</vt:lpstr>
      <vt:lpstr>Segoe UI Semilight</vt:lpstr>
      <vt:lpstr>Wingdings</vt:lpstr>
      <vt:lpstr>Tema di Office</vt:lpstr>
      <vt:lpstr>Prezentace aplikace PowerPoint</vt:lpstr>
      <vt:lpstr>Hlavní výhody kamen Aduro Hybrid:</vt:lpstr>
      <vt:lpstr>Technický přehled</vt:lpstr>
      <vt:lpstr>Technický přehled</vt:lpstr>
      <vt:lpstr>Technický přehled</vt:lpstr>
      <vt:lpstr>Technický přehled</vt:lpstr>
      <vt:lpstr>Technický přehled: základní deska</vt:lpstr>
      <vt:lpstr>Napojení základní desky a kabely</vt:lpstr>
      <vt:lpstr>Základní deska a zapojené kabely</vt:lpstr>
      <vt:lpstr>Instalace kamen</vt:lpstr>
      <vt:lpstr>Instalace, údržba a čištění</vt:lpstr>
      <vt:lpstr>Instalace, čištění a údržba</vt:lpstr>
      <vt:lpstr>Instalace, čištění a údržba</vt:lpstr>
      <vt:lpstr>Instalace, čištění a údržba</vt:lpstr>
      <vt:lpstr>Prezentace aplikace PowerPoint</vt:lpstr>
      <vt:lpstr>Aduro Cloud – výhody cloudu</vt:lpstr>
      <vt:lpstr>Aduro Cloud – požadavky Wi-Fi</vt:lpstr>
      <vt:lpstr>Aduro Cloud - Přihlášení</vt:lpstr>
      <vt:lpstr>Aduro Cloud</vt:lpstr>
      <vt:lpstr>Aduro informace pro servisní techniky</vt:lpstr>
      <vt:lpstr>Aduro servis pro zákazníky</vt:lpstr>
      <vt:lpstr>Údržba servisním technikem</vt:lpstr>
      <vt:lpstr>Řešení nejčastějších problémů</vt:lpstr>
      <vt:lpstr>Řešení nejčastějších problémů</vt:lpstr>
      <vt:lpstr>Řešení nejčastějších problémů</vt:lpstr>
      <vt:lpstr>Řešení nejčastějších problémů</vt:lpstr>
      <vt:lpstr>Údržba Aduro Hybrid – koncový uživatel</vt:lpstr>
      <vt:lpstr>Aktuální a budoucí změny hybridních kamen</vt:lpstr>
      <vt:lpstr>Aduro Hybrid FAQ (často kladené dotazy) a informace</vt:lpstr>
      <vt:lpstr>Prezentace aplikace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Germano Pirrone</dc:creator>
  <cp:lastModifiedBy>Microsoft Office User</cp:lastModifiedBy>
  <cp:revision>466</cp:revision>
  <cp:lastPrinted>2019-01-30T14:01:39Z</cp:lastPrinted>
  <dcterms:created xsi:type="dcterms:W3CDTF">2017-05-04T13:15:17Z</dcterms:created>
  <dcterms:modified xsi:type="dcterms:W3CDTF">2019-08-27T12:16:15Z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0x010100580715463CD8EC4C9D9BF6B12D33EC6D</vt:lpwstr>
  </property>
</Properties>
</file>